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3"/>
  </p:handoutMasterIdLst>
  <p:sldIdLst>
    <p:sldId id="335" r:id="rId3"/>
    <p:sldId id="336" r:id="rId5"/>
    <p:sldId id="290" r:id="rId6"/>
    <p:sldId id="280" r:id="rId7"/>
    <p:sldId id="283" r:id="rId8"/>
    <p:sldId id="282" r:id="rId9"/>
    <p:sldId id="347" r:id="rId10"/>
    <p:sldId id="358" r:id="rId11"/>
    <p:sldId id="357" r:id="rId12"/>
    <p:sldId id="373" r:id="rId13"/>
    <p:sldId id="384" r:id="rId14"/>
    <p:sldId id="374" r:id="rId15"/>
    <p:sldId id="376" r:id="rId16"/>
    <p:sldId id="377" r:id="rId17"/>
    <p:sldId id="378" r:id="rId18"/>
    <p:sldId id="379" r:id="rId19"/>
    <p:sldId id="380" r:id="rId20"/>
    <p:sldId id="381" r:id="rId21"/>
    <p:sldId id="382" r:id="rId22"/>
    <p:sldId id="359" r:id="rId23"/>
    <p:sldId id="360" r:id="rId24"/>
    <p:sldId id="361" r:id="rId25"/>
    <p:sldId id="362" r:id="rId26"/>
    <p:sldId id="363" r:id="rId27"/>
    <p:sldId id="364" r:id="rId28"/>
    <p:sldId id="353" r:id="rId29"/>
    <p:sldId id="370" r:id="rId30"/>
    <p:sldId id="259" r:id="rId31"/>
    <p:sldId id="279"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8" userDrawn="1">
          <p15:clr>
            <a:srgbClr val="A4A3A4"/>
          </p15:clr>
        </p15:guide>
        <p15:guide id="2" pos="29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0327" autoAdjust="0"/>
  </p:normalViewPr>
  <p:slideViewPr>
    <p:cSldViewPr>
      <p:cViewPr varScale="1">
        <p:scale>
          <a:sx n="74" d="100"/>
          <a:sy n="74" d="100"/>
        </p:scale>
        <p:origin x="1752" y="77"/>
      </p:cViewPr>
      <p:guideLst>
        <p:guide orient="horz" pos="2188"/>
        <p:guide pos="292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Smart and Adaptive Street Lighting</a:t>
            </a:r>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1093D6-4593-43CC-AA39-7F6320028179}" type="datetimeFigureOut">
              <a:rPr lang="en-IN" smtClean="0"/>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90D9F6-F6A8-44DF-AECD-E3844D1F884D}" type="slidenum">
              <a:rPr lang="en-IN" smtClean="0"/>
            </a:fld>
            <a:endParaRPr lang="en-IN"/>
          </a:p>
        </p:txBody>
      </p:sp>
    </p:spTree>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Smart and Adaptive Street Lighting</a:t>
            </a:r>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D0150C-5374-417E-8B43-24CA0B94FBED}" type="datetimeFigureOut">
              <a:rPr lang="en-US" smtClean="0"/>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119D3B-9E75-4448-94E4-AA9258DCE9E7}" type="slidenum">
              <a:rPr lang="en-IN" smtClean="0"/>
            </a:fld>
            <a:endParaRPr lang="en-IN"/>
          </a:p>
        </p:txBody>
      </p:sp>
    </p:spTree>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6" name="Footer Placeholder 5"/>
          <p:cNvSpPr>
            <a:spLocks noGrp="1"/>
          </p:cNvSpPr>
          <p:nvPr>
            <p:ph type="ftr" sz="quarter" idx="4"/>
          </p:nvPr>
        </p:nvSpPr>
        <p:spPr/>
        <p:txBody>
          <a:bodyPr/>
          <a:p>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6" name="Footer Placeholder 5"/>
          <p:cNvSpPr>
            <a:spLocks noGrp="1"/>
          </p:cNvSpPr>
          <p:nvPr>
            <p:ph type="ftr" sz="quarter" idx="4"/>
          </p:nvPr>
        </p:nvSpPr>
        <p:spPr/>
        <p:txBody>
          <a:bodyPr/>
          <a:p>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6" name="Footer Placeholder 5"/>
          <p:cNvSpPr>
            <a:spLocks noGrp="1"/>
          </p:cNvSpPr>
          <p:nvPr>
            <p:ph type="ftr" sz="quarter" idx="4"/>
          </p:nvPr>
        </p:nvSpPr>
        <p:spPr/>
        <p:txBody>
          <a:bodyPr/>
          <a:p>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6" name="Footer Placeholder 5"/>
          <p:cNvSpPr>
            <a:spLocks noGrp="1"/>
          </p:cNvSpPr>
          <p:nvPr>
            <p:ph type="ftr" sz="quarter" idx="4"/>
          </p:nvPr>
        </p:nvSpPr>
        <p:spPr/>
        <p:txBody>
          <a:bodyPr/>
          <a:p>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6" name="Footer Placeholder 5"/>
          <p:cNvSpPr>
            <a:spLocks noGrp="1"/>
          </p:cNvSpPr>
          <p:nvPr>
            <p:ph type="ftr" sz="quarter" idx="4"/>
          </p:nvPr>
        </p:nvSpPr>
        <p:spPr/>
        <p:txBody>
          <a:bodyPr/>
          <a:p>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6" name="Footer Placeholder 5"/>
          <p:cNvSpPr>
            <a:spLocks noGrp="1"/>
          </p:cNvSpPr>
          <p:nvPr>
            <p:ph type="ftr" sz="quarter" idx="4"/>
          </p:nvPr>
        </p:nvSpPr>
        <p:spPr/>
        <p:txBody>
          <a:bodyPr/>
          <a:p>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6" name="Footer Placeholder 5"/>
          <p:cNvSpPr>
            <a:spLocks noGrp="1"/>
          </p:cNvSpPr>
          <p:nvPr>
            <p:ph type="ftr" sz="quarter" idx="4"/>
          </p:nvPr>
        </p:nvSpPr>
        <p:spPr/>
        <p:txBody>
          <a:bodyPr/>
          <a:p>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6" name="Footer Placeholder 5"/>
          <p:cNvSpPr>
            <a:spLocks noGrp="1"/>
          </p:cNvSpPr>
          <p:nvPr>
            <p:ph type="ftr" sz="quarter" idx="4"/>
          </p:nvPr>
        </p:nvSpPr>
        <p:spPr/>
        <p:txBody>
          <a:bodyPr/>
          <a:p>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6" name="Footer Placeholder 5"/>
          <p:cNvSpPr>
            <a:spLocks noGrp="1"/>
          </p:cNvSpPr>
          <p:nvPr>
            <p:ph type="ftr" sz="quarter" idx="4"/>
          </p:nvPr>
        </p:nvSpPr>
        <p:spPr/>
        <p:txBody>
          <a:bodyPr/>
          <a:p>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6" name="Footer Placeholder 5"/>
          <p:cNvSpPr>
            <a:spLocks noGrp="1"/>
          </p:cNvSpPr>
          <p:nvPr>
            <p:ph type="ftr" sz="quarter" idx="4"/>
          </p:nvPr>
        </p:nvSpPr>
        <p:spPr/>
        <p:txBody>
          <a:bodyPr/>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6" name="Footer Placeholder 5"/>
          <p:cNvSpPr>
            <a:spLocks noGrp="1"/>
          </p:cNvSpPr>
          <p:nvPr>
            <p:ph type="ftr" sz="quarter" idx="4"/>
          </p:nvPr>
        </p:nvSpPr>
        <p:spPr/>
        <p:txBody>
          <a:bodyPr/>
          <a:p>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6" name="Footer Placeholder 5"/>
          <p:cNvSpPr>
            <a:spLocks noGrp="1"/>
          </p:cNvSpPr>
          <p:nvPr>
            <p:ph type="ftr" sz="quarter" idx="4"/>
          </p:nvPr>
        </p:nvSpPr>
        <p:spPr/>
        <p:txBody>
          <a:bodyPr/>
          <a:p>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6" name="Footer Placeholder 5"/>
          <p:cNvSpPr>
            <a:spLocks noGrp="1"/>
          </p:cNvSpPr>
          <p:nvPr>
            <p:ph type="ftr" sz="quarter" idx="4"/>
          </p:nvPr>
        </p:nvSpPr>
        <p:spPr/>
        <p:txBody>
          <a:bodyPr/>
          <a:p>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6" name="Footer Placeholder 5"/>
          <p:cNvSpPr>
            <a:spLocks noGrp="1"/>
          </p:cNvSpPr>
          <p:nvPr>
            <p:ph type="ftr" sz="quarter" idx="4"/>
          </p:nvPr>
        </p:nvSpPr>
        <p:spPr/>
        <p:txBody>
          <a:bodyPr/>
          <a:p>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6" name="Footer Placeholder 5"/>
          <p:cNvSpPr>
            <a:spLocks noGrp="1"/>
          </p:cNvSpPr>
          <p:nvPr>
            <p:ph type="ftr" sz="quarter" idx="4"/>
          </p:nvPr>
        </p:nvSpPr>
        <p:spPr/>
        <p:txBody>
          <a:bodyPr/>
          <a:p>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6" name="Footer Placeholder 5"/>
          <p:cNvSpPr>
            <a:spLocks noGrp="1"/>
          </p:cNvSpPr>
          <p:nvPr>
            <p:ph type="ftr" sz="quarter" idx="4"/>
          </p:nvPr>
        </p:nvSpPr>
        <p:spPr/>
        <p:txBody>
          <a:bodyPr/>
          <a:p>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6" name="Footer Placeholder 5"/>
          <p:cNvSpPr>
            <a:spLocks noGrp="1"/>
          </p:cNvSpPr>
          <p:nvPr>
            <p:ph type="ftr" sz="quarter" idx="4"/>
          </p:nvPr>
        </p:nvSpPr>
        <p:spPr/>
        <p:txBody>
          <a:bodyPr/>
          <a:p>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6" name="Footer Placeholder 5"/>
          <p:cNvSpPr>
            <a:spLocks noGrp="1"/>
          </p:cNvSpPr>
          <p:nvPr>
            <p:ph type="ftr" sz="quarter" idx="4"/>
          </p:nvPr>
        </p:nvSpPr>
        <p:spPr/>
        <p:txBody>
          <a:bodyPr/>
          <a:p>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a:p>
        </p:txBody>
      </p:sp>
      <p:sp>
        <p:nvSpPr>
          <p:cNvPr id="30" name="Date Placeholder 29"/>
          <p:cNvSpPr>
            <a:spLocks noGrp="1"/>
          </p:cNvSpPr>
          <p:nvPr>
            <p:ph type="dt" sz="half" idx="10"/>
          </p:nvPr>
        </p:nvSpPr>
        <p:spPr/>
        <p:txBody>
          <a:bodyPr/>
          <a:lstStyle/>
          <a:p>
            <a:fld id="{8270A24C-F1A6-48A1-B930-85A846DA18CD}" type="datetime1">
              <a:rPr lang="en-IN" smtClean="0"/>
            </a:fld>
            <a:endParaRPr lang="en-US"/>
          </a:p>
        </p:txBody>
      </p:sp>
      <p:sp>
        <p:nvSpPr>
          <p:cNvPr id="19" name="Footer Placeholder 18"/>
          <p:cNvSpPr>
            <a:spLocks noGrp="1"/>
          </p:cNvSpPr>
          <p:nvPr>
            <p:ph type="ftr" sz="quarter" idx="11"/>
          </p:nvPr>
        </p:nvSpPr>
        <p:spPr/>
        <p:txBody>
          <a:bodyPr/>
          <a:lstStyle/>
          <a:p>
            <a:r>
              <a:rPr lang="en-US"/>
              <a:t>M.Tech,Dept.of CS&amp;E, A.I.T, Chikkamagaluru</a:t>
            </a:r>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F97126F-085A-4F53-A94D-C4B750D222D2}" type="datetime1">
              <a:rPr lang="en-IN" smtClean="0"/>
            </a:fld>
            <a:endParaRPr lang="en-US"/>
          </a:p>
        </p:txBody>
      </p:sp>
      <p:sp>
        <p:nvSpPr>
          <p:cNvPr id="5" name="Footer Placeholder 4"/>
          <p:cNvSpPr>
            <a:spLocks noGrp="1"/>
          </p:cNvSpPr>
          <p:nvPr>
            <p:ph type="ftr" sz="quarter" idx="11"/>
          </p:nvPr>
        </p:nvSpPr>
        <p:spPr/>
        <p:txBody>
          <a:bodyPr/>
          <a:lstStyle/>
          <a:p>
            <a:r>
              <a:rPr lang="en-US"/>
              <a:t>M.Tech,Dept.of CS&amp;E, A.I.T, Chikkamagaluru</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360CBDE-1A8F-4B89-81F4-D5B12C339628}" type="datetime1">
              <a:rPr lang="en-IN" smtClean="0"/>
            </a:fld>
            <a:endParaRPr lang="en-US"/>
          </a:p>
        </p:txBody>
      </p:sp>
      <p:sp>
        <p:nvSpPr>
          <p:cNvPr id="5" name="Footer Placeholder 4"/>
          <p:cNvSpPr>
            <a:spLocks noGrp="1"/>
          </p:cNvSpPr>
          <p:nvPr>
            <p:ph type="ftr" sz="quarter" idx="11"/>
          </p:nvPr>
        </p:nvSpPr>
        <p:spPr/>
        <p:txBody>
          <a:bodyPr/>
          <a:lstStyle/>
          <a:p>
            <a:r>
              <a:rPr lang="en-US"/>
              <a:t>M.Tech,Dept.of CS&amp;E, A.I.T, Chikkamagaluru</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C386785-554B-40C8-A33A-DA404169CDA0}" type="datetime1">
              <a:rPr lang="en-IN" smtClean="0"/>
            </a:fld>
            <a:endParaRPr lang="en-US"/>
          </a:p>
        </p:txBody>
      </p:sp>
      <p:sp>
        <p:nvSpPr>
          <p:cNvPr id="5" name="Footer Placeholder 4"/>
          <p:cNvSpPr>
            <a:spLocks noGrp="1"/>
          </p:cNvSpPr>
          <p:nvPr>
            <p:ph type="ftr" sz="quarter" idx="11"/>
          </p:nvPr>
        </p:nvSpPr>
        <p:spPr/>
        <p:txBody>
          <a:bodyPr/>
          <a:lstStyle/>
          <a:p>
            <a:r>
              <a:rPr lang="en-US"/>
              <a:t>M.Tech,Dept.of CS&amp;E, A.I.T, Chikkamagaluru</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6A85EF9-2313-4421-B7F9-586A3E013A7D}" type="datetime1">
              <a:rPr lang="en-IN" smtClean="0"/>
            </a:fld>
            <a:endParaRPr lang="en-US"/>
          </a:p>
        </p:txBody>
      </p:sp>
      <p:sp>
        <p:nvSpPr>
          <p:cNvPr id="5" name="Footer Placeholder 4"/>
          <p:cNvSpPr>
            <a:spLocks noGrp="1"/>
          </p:cNvSpPr>
          <p:nvPr>
            <p:ph type="ftr" sz="quarter" idx="11"/>
          </p:nvPr>
        </p:nvSpPr>
        <p:spPr/>
        <p:txBody>
          <a:bodyPr/>
          <a:lstStyle/>
          <a:p>
            <a:r>
              <a:rPr lang="en-US"/>
              <a:t>M.Tech,Dept.of CS&amp;E, A.I.T, Chikkamagaluru</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endParaRPr kumimoji="0" lang="en-US"/>
          </a:p>
        </p:txBody>
      </p:sp>
      <p:sp>
        <p:nvSpPr>
          <p:cNvPr id="4" name="Date Placeholder 3"/>
          <p:cNvSpPr>
            <a:spLocks noGrp="1"/>
          </p:cNvSpPr>
          <p:nvPr>
            <p:ph type="dt" sz="half" idx="10"/>
          </p:nvPr>
        </p:nvSpPr>
        <p:spPr/>
        <p:txBody>
          <a:bodyPr/>
          <a:lstStyle/>
          <a:p>
            <a:fld id="{AAE8387F-2858-4E81-9AA9-E3591DB12896}" type="datetime1">
              <a:rPr lang="en-IN" smtClean="0"/>
            </a:fld>
            <a:endParaRPr lang="en-US"/>
          </a:p>
        </p:txBody>
      </p:sp>
      <p:sp>
        <p:nvSpPr>
          <p:cNvPr id="5" name="Footer Placeholder 4"/>
          <p:cNvSpPr>
            <a:spLocks noGrp="1"/>
          </p:cNvSpPr>
          <p:nvPr>
            <p:ph type="ftr" sz="quarter" idx="11"/>
          </p:nvPr>
        </p:nvSpPr>
        <p:spPr/>
        <p:txBody>
          <a:bodyPr/>
          <a:lstStyle/>
          <a:p>
            <a:r>
              <a:rPr lang="en-US"/>
              <a:t>M.Tech,Dept.of CS&amp;E, A.I.T, Chikkamagaluru</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E2B9F92-5940-4903-9BC8-AE03C5F78AAE}" type="datetime1">
              <a:rPr lang="en-IN" smtClean="0"/>
            </a:fld>
            <a:endParaRPr lang="en-US"/>
          </a:p>
        </p:txBody>
      </p:sp>
      <p:sp>
        <p:nvSpPr>
          <p:cNvPr id="6" name="Footer Placeholder 5"/>
          <p:cNvSpPr>
            <a:spLocks noGrp="1"/>
          </p:cNvSpPr>
          <p:nvPr>
            <p:ph type="ftr" sz="quarter" idx="11"/>
          </p:nvPr>
        </p:nvSpPr>
        <p:spPr/>
        <p:txBody>
          <a:bodyPr/>
          <a:lstStyle/>
          <a:p>
            <a:r>
              <a:rPr lang="en-US"/>
              <a:t>M.Tech,Dept.of CS&amp;E, A.I.T, Chikkamagaluru</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endParaRPr kumimoji="0" lang="en-US"/>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endParaRPr kumimoji="0" lang="en-US"/>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C88ED5C-2B46-494A-B74B-FDEB5CAA8D45}" type="datetime1">
              <a:rPr lang="en-IN" smtClean="0"/>
            </a:fld>
            <a:endParaRPr lang="en-US"/>
          </a:p>
        </p:txBody>
      </p:sp>
      <p:sp>
        <p:nvSpPr>
          <p:cNvPr id="8" name="Footer Placeholder 7"/>
          <p:cNvSpPr>
            <a:spLocks noGrp="1"/>
          </p:cNvSpPr>
          <p:nvPr>
            <p:ph type="ftr" sz="quarter" idx="11"/>
          </p:nvPr>
        </p:nvSpPr>
        <p:spPr/>
        <p:txBody>
          <a:bodyPr/>
          <a:lstStyle/>
          <a:p>
            <a:r>
              <a:rPr lang="en-US"/>
              <a:t>M.Tech,Dept.of CS&amp;E, A.I.T, Chikkamagaluru</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endParaRPr kumimoji="0" lang="en-US"/>
          </a:p>
        </p:txBody>
      </p:sp>
      <p:sp>
        <p:nvSpPr>
          <p:cNvPr id="3" name="Date Placeholder 2"/>
          <p:cNvSpPr>
            <a:spLocks noGrp="1"/>
          </p:cNvSpPr>
          <p:nvPr>
            <p:ph type="dt" sz="half" idx="10"/>
          </p:nvPr>
        </p:nvSpPr>
        <p:spPr/>
        <p:txBody>
          <a:bodyPr/>
          <a:lstStyle/>
          <a:p>
            <a:fld id="{2E208643-C436-4EF7-9210-6E84CB6C8BEF}" type="datetime1">
              <a:rPr lang="en-IN" smtClean="0"/>
            </a:fld>
            <a:endParaRPr lang="en-US"/>
          </a:p>
        </p:txBody>
      </p:sp>
      <p:sp>
        <p:nvSpPr>
          <p:cNvPr id="4" name="Footer Placeholder 3"/>
          <p:cNvSpPr>
            <a:spLocks noGrp="1"/>
          </p:cNvSpPr>
          <p:nvPr>
            <p:ph type="ftr" sz="quarter" idx="11"/>
          </p:nvPr>
        </p:nvSpPr>
        <p:spPr/>
        <p:txBody>
          <a:bodyPr/>
          <a:lstStyle/>
          <a:p>
            <a:r>
              <a:rPr lang="en-US"/>
              <a:t>M.Tech,Dept.of CS&amp;E, A.I.T, Chikkamagaluru</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981274-EEEE-493C-BEA2-7B617F3CC9AF}" type="datetime1">
              <a:rPr lang="en-IN" smtClean="0"/>
            </a:fld>
            <a:endParaRPr lang="en-US"/>
          </a:p>
        </p:txBody>
      </p:sp>
      <p:sp>
        <p:nvSpPr>
          <p:cNvPr id="3" name="Footer Placeholder 2"/>
          <p:cNvSpPr>
            <a:spLocks noGrp="1"/>
          </p:cNvSpPr>
          <p:nvPr>
            <p:ph type="ftr" sz="quarter" idx="11"/>
          </p:nvPr>
        </p:nvSpPr>
        <p:spPr/>
        <p:txBody>
          <a:bodyPr/>
          <a:lstStyle/>
          <a:p>
            <a:r>
              <a:rPr lang="en-US"/>
              <a:t>M.Tech,Dept.of CS&amp;E, A.I.T, Chikkamagaluru</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endParaRPr kumimoji="0" lang="en-US"/>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endParaRPr lang="en-US"/>
          </a:p>
          <a:p>
            <a:pPr lvl="1" eaLnBrk="1" latinLnBrk="0" hangingPunct="1"/>
            <a:r>
              <a:rPr lang="en-US"/>
              <a:t>Second level</a:t>
            </a:r>
            <a:endParaRPr lang="en-US"/>
          </a:p>
          <a:p>
            <a:pPr lvl="2" eaLnBrk="1" latinLnBrk="0" hangingPunct="1"/>
            <a:r>
              <a:rPr lang="en-US"/>
              <a:t>Third level</a:t>
            </a:r>
            <a:endParaRPr lang="en-US"/>
          </a:p>
          <a:p>
            <a:pPr lvl="3" eaLnBrk="1" latinLnBrk="0" hangingPunct="1"/>
            <a:r>
              <a:rPr lang="en-US"/>
              <a:t>Fourth level</a:t>
            </a:r>
            <a:endParaRPr lang="en-US"/>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1995141-0D9A-4C09-87D0-FF6CF2C4DB5A}" type="datetime1">
              <a:rPr lang="en-IN" smtClean="0"/>
            </a:fld>
            <a:endParaRPr lang="en-US"/>
          </a:p>
        </p:txBody>
      </p:sp>
      <p:sp>
        <p:nvSpPr>
          <p:cNvPr id="6" name="Footer Placeholder 5"/>
          <p:cNvSpPr>
            <a:spLocks noGrp="1"/>
          </p:cNvSpPr>
          <p:nvPr>
            <p:ph type="ftr" sz="quarter" idx="11"/>
          </p:nvPr>
        </p:nvSpPr>
        <p:spPr/>
        <p:txBody>
          <a:bodyPr/>
          <a:lstStyle/>
          <a:p>
            <a:r>
              <a:rPr lang="en-US"/>
              <a:t>M.Tech,Dept.of CS&amp;E, A.I.T, Chikkamagaluru</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endParaRPr kumimoji="0" lang="en-US"/>
          </a:p>
        </p:txBody>
      </p:sp>
      <p:sp>
        <p:nvSpPr>
          <p:cNvPr id="5" name="Date Placeholder 4"/>
          <p:cNvSpPr>
            <a:spLocks noGrp="1"/>
          </p:cNvSpPr>
          <p:nvPr>
            <p:ph type="dt" sz="half" idx="10"/>
          </p:nvPr>
        </p:nvSpPr>
        <p:spPr/>
        <p:txBody>
          <a:bodyPr/>
          <a:lstStyle/>
          <a:p>
            <a:fld id="{6A7CF56A-C3D4-4290-8B11-AC1569185E34}" type="datetime1">
              <a:rPr lang="en-IN" smtClean="0"/>
            </a:fld>
            <a:endParaRPr lang="en-US"/>
          </a:p>
        </p:txBody>
      </p:sp>
      <p:sp>
        <p:nvSpPr>
          <p:cNvPr id="6" name="Footer Placeholder 5"/>
          <p:cNvSpPr>
            <a:spLocks noGrp="1"/>
          </p:cNvSpPr>
          <p:nvPr>
            <p:ph type="ftr" sz="quarter" idx="11"/>
          </p:nvPr>
        </p:nvSpPr>
        <p:spPr/>
        <p:txBody>
          <a:bodyPr/>
          <a:lstStyle/>
          <a:p>
            <a:r>
              <a:rPr lang="en-US"/>
              <a:t>M.Tech,Dept.of CS&amp;E, A.I.T, Chikkamagaluru</a:t>
            </a:r>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B6F15528-21DE-4FAA-801E-634DDDAF4B2B}" type="slidenum">
              <a:rPr lang="en-US" smtClean="0"/>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endParaRPr kumimoji="0" lang="en-US"/>
          </a:p>
          <a:p>
            <a:pPr lvl="1" eaLnBrk="1" latinLnBrk="0" hangingPunct="1"/>
            <a:r>
              <a:rPr kumimoji="0" lang="en-US"/>
              <a:t>Second level</a:t>
            </a:r>
            <a:endParaRPr kumimoji="0" lang="en-US"/>
          </a:p>
          <a:p>
            <a:pPr lvl="2" eaLnBrk="1" latinLnBrk="0" hangingPunct="1"/>
            <a:r>
              <a:rPr kumimoji="0" lang="en-US"/>
              <a:t>Third level</a:t>
            </a:r>
            <a:endParaRPr kumimoji="0" lang="en-US"/>
          </a:p>
          <a:p>
            <a:pPr lvl="3" eaLnBrk="1" latinLnBrk="0" hangingPunct="1"/>
            <a:r>
              <a:rPr kumimoji="0" lang="en-US"/>
              <a:t>Fourth level</a:t>
            </a:r>
            <a:endParaRPr kumimoji="0" lang="en-US"/>
          </a:p>
          <a:p>
            <a:pPr lvl="4" eaLnBrk="1" latinLnBrk="0" hangingPunct="1"/>
            <a:r>
              <a:rPr kumimoji="0" lang="en-US"/>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C386785-554B-40C8-A33A-DA404169CDA0}" type="datetime1">
              <a:rPr lang="en-IN" smtClean="0"/>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a:t>M.Tech,Dept.of CS&amp;E, A.I.T, Chikkamagaluru</a:t>
            </a:r>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6F15528-21DE-4FAA-801E-634DDDAF4B2B}" type="slidenum">
              <a:rPr lang="en-US" smtClean="0"/>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hyperlink" Target="https://www.kaggle.com/einsteindata4u/covid19"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Chetan\Downloads\AIT LOGO.JPG"/>
          <p:cNvPicPr>
            <a:picLocks noChangeAspect="1" noChangeArrowheads="1"/>
          </p:cNvPicPr>
          <p:nvPr/>
        </p:nvPicPr>
        <p:blipFill>
          <a:blip r:embed="rId1" cstate="print"/>
          <a:srcRect/>
          <a:stretch>
            <a:fillRect/>
          </a:stretch>
        </p:blipFill>
        <p:spPr bwMode="auto">
          <a:xfrm>
            <a:off x="7752735" y="422514"/>
            <a:ext cx="1394840" cy="1218951"/>
          </a:xfrm>
          <a:prstGeom prst="rect">
            <a:avLst/>
          </a:prstGeom>
          <a:noFill/>
        </p:spPr>
      </p:pic>
      <p:sp>
        <p:nvSpPr>
          <p:cNvPr id="6" name="Rectangle 5"/>
          <p:cNvSpPr/>
          <p:nvPr/>
        </p:nvSpPr>
        <p:spPr>
          <a:xfrm>
            <a:off x="1397227" y="437934"/>
            <a:ext cx="6344608" cy="954107"/>
          </a:xfrm>
          <a:prstGeom prst="rect">
            <a:avLst/>
          </a:prstGeom>
        </p:spPr>
        <p:txBody>
          <a:bodyPr wrap="square">
            <a:spAutoFit/>
          </a:bodyPr>
          <a:lstStyle/>
          <a:p>
            <a:pPr algn="ctr"/>
            <a:r>
              <a:rPr lang="en-US" b="1" dirty="0">
                <a:latin typeface="Times New Roman" panose="02020603050405020304" pitchFamily="18" charset="0"/>
                <a:cs typeface="Times New Roman" panose="02020603050405020304" pitchFamily="18" charset="0"/>
              </a:rPr>
              <a:t>ADICHUNCHANAGIRI INSTITUTE OF TECHNOLOGY </a:t>
            </a:r>
            <a:r>
              <a:rPr lang="en-US" sz="1000" b="1" dirty="0">
                <a:latin typeface="Times New Roman" panose="02020603050405020304" pitchFamily="18" charset="0"/>
                <a:cs typeface="Times New Roman" panose="02020603050405020304" pitchFamily="18" charset="0"/>
              </a:rPr>
              <a:t>(</a:t>
            </a:r>
            <a:r>
              <a:rPr lang="en-IN" sz="1000" b="1" dirty="0">
                <a:latin typeface="Times New Roman" panose="02020603050405020304" pitchFamily="18" charset="0"/>
                <a:ea typeface="Cambria Math" panose="02040503050406030204" pitchFamily="18" charset="0"/>
                <a:cs typeface="Times New Roman" panose="02020603050405020304" pitchFamily="18" charset="0"/>
              </a:rPr>
              <a:t>Affiliated to Visvesvaraya Technological University, Belagavi, Approved by AICTE and </a:t>
            </a:r>
            <a:r>
              <a:rPr lang="en-US" sz="1000" b="1" dirty="0">
                <a:latin typeface="Times New Roman" panose="02020603050405020304" pitchFamily="18" charset="0"/>
                <a:cs typeface="Times New Roman" panose="02020603050405020304" pitchFamily="18" charset="0"/>
              </a:rPr>
              <a:t>Accredited by NAAC)</a:t>
            </a:r>
            <a:endParaRPr lang="en-US" sz="1000" b="1" dirty="0">
              <a:latin typeface="Times New Roman" panose="02020603050405020304" pitchFamily="18" charset="0"/>
              <a:cs typeface="Times New Roman" panose="02020603050405020304" pitchFamily="18" charset="0"/>
            </a:endParaRPr>
          </a:p>
          <a:p>
            <a:pPr algn="ctr"/>
            <a:endParaRPr lang="en-IN" b="1" dirty="0">
              <a:latin typeface="Times New Roman" panose="02020603050405020304" pitchFamily="18" charset="0"/>
              <a:ea typeface="Cambria Math" panose="02040503050406030204" pitchFamily="18" charset="0"/>
              <a:cs typeface="Times New Roman" panose="02020603050405020304" pitchFamily="18" charset="0"/>
            </a:endParaRPr>
          </a:p>
          <a:p>
            <a:pPr algn="ctr"/>
            <a:endParaRPr lang="en-US" sz="1000" b="1" dirty="0">
              <a:latin typeface="Times New Roman" panose="02020603050405020304" pitchFamily="18" charset="0"/>
              <a:cs typeface="Times New Roman" panose="02020603050405020304" pitchFamily="18" charset="0"/>
            </a:endParaRPr>
          </a:p>
        </p:txBody>
      </p:sp>
      <p:sp>
        <p:nvSpPr>
          <p:cNvPr id="7" name="Rectangle 6"/>
          <p:cNvSpPr/>
          <p:nvPr/>
        </p:nvSpPr>
        <p:spPr>
          <a:xfrm>
            <a:off x="1531325" y="1445115"/>
            <a:ext cx="6241075" cy="337185"/>
          </a:xfrm>
          <a:prstGeom prst="rect">
            <a:avLst/>
          </a:prstGeom>
        </p:spPr>
        <p:txBody>
          <a:bodyPr wrap="square">
            <a:spAutoFit/>
          </a:bodyPr>
          <a:lstStyle/>
          <a:p>
            <a:pPr algn="ctr"/>
            <a:r>
              <a:rPr lang="en-US" sz="1600" b="1" dirty="0">
                <a:solidFill>
                  <a:schemeClr val="bg2">
                    <a:lumMod val="50000"/>
                  </a:schemeClr>
                </a:solidFill>
                <a:latin typeface="Times New Roman" panose="02020603050405020304" pitchFamily="18" charset="0"/>
                <a:cs typeface="Times New Roman" panose="02020603050405020304" pitchFamily="18" charset="0"/>
              </a:rPr>
              <a:t>DEPARTMENT OF COMPUTER SCIENCE &amp; ENGINEERING </a:t>
            </a:r>
            <a:endParaRPr lang="en-US" sz="16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8" name="Rectangle 7"/>
          <p:cNvSpPr/>
          <p:nvPr/>
        </p:nvSpPr>
        <p:spPr>
          <a:xfrm>
            <a:off x="2913380" y="1836420"/>
            <a:ext cx="3486150" cy="368300"/>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TECHNICAL SEMINAR ON</a:t>
            </a:r>
            <a:endParaRPr lang="en-US" sz="16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324465" y="2482932"/>
            <a:ext cx="8592898" cy="829945"/>
          </a:xfrm>
          <a:prstGeom prst="rect">
            <a:avLst/>
          </a:prstGeom>
          <a:noFill/>
        </p:spPr>
        <p:txBody>
          <a:bodyPr wrap="square" rtlCol="0">
            <a:spAutoFit/>
          </a:bodyPr>
          <a:lstStyle/>
          <a:p>
            <a:pPr algn="ctr"/>
            <a:r>
              <a:rPr lang="en-IN" sz="2400" dirty="0">
                <a:solidFill>
                  <a:srgbClr val="7030A0"/>
                </a:solidFill>
                <a:latin typeface="Times New Roman" panose="02020603050405020304" pitchFamily="18" charset="0"/>
                <a:cs typeface="Times New Roman" panose="02020603050405020304" pitchFamily="18" charset="0"/>
              </a:rPr>
              <a:t> “SMART AND ADAPTIVE  STREET LIGHT WITH SAFETY SYSTEM”</a:t>
            </a:r>
            <a:endParaRPr lang="en-IN" sz="2400" dirty="0">
              <a:solidFill>
                <a:srgbClr val="7030A0"/>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4038600" y="4876800"/>
            <a:ext cx="4970145" cy="939165"/>
          </a:xfrm>
          <a:prstGeom prst="rect">
            <a:avLst/>
          </a:prstGeom>
          <a:noFill/>
        </p:spPr>
        <p:txBody>
          <a:bodyPr wrap="square" rtlCol="0">
            <a:spAutoFit/>
          </a:bodyPr>
          <a:lstStyle/>
          <a:p>
            <a:pPr>
              <a:lnSpc>
                <a:spcPct val="120000"/>
              </a:lnSpc>
              <a:defRPr/>
            </a:pPr>
            <a:r>
              <a:rPr lang="en-US" sz="1600" b="1" dirty="0">
                <a:latin typeface="Times New Roman" panose="02020603050405020304" pitchFamily="18" charset="0"/>
                <a:ea typeface="Verdana" panose="020B0604030504040204" pitchFamily="34" charset="0"/>
                <a:cs typeface="Times New Roman" panose="02020603050405020304" pitchFamily="18" charset="0"/>
              </a:rPr>
              <a:t>PRESENTED BY :</a:t>
            </a:r>
            <a:endParaRPr lang="en-US" sz="1600" b="1" dirty="0">
              <a:latin typeface="Times New Roman" panose="02020603050405020304" pitchFamily="18" charset="0"/>
              <a:ea typeface="Verdana" panose="020B0604030504040204" pitchFamily="34" charset="0"/>
              <a:cs typeface="Times New Roman" panose="02020603050405020304" pitchFamily="18" charset="0"/>
            </a:endParaRPr>
          </a:p>
          <a:p>
            <a:pPr>
              <a:lnSpc>
                <a:spcPct val="120000"/>
              </a:lnSpc>
              <a:defRPr/>
            </a:pPr>
            <a:r>
              <a:rPr lang="en-US" sz="1600" b="1" dirty="0">
                <a:solidFill>
                  <a:srgbClr val="002060"/>
                </a:solidFill>
                <a:latin typeface="Times New Roman" panose="02020603050405020304" pitchFamily="18" charset="0"/>
                <a:ea typeface="Verdana" panose="020B0604030504040204" pitchFamily="34" charset="0"/>
                <a:cs typeface="Times New Roman" panose="02020603050405020304" pitchFamily="18" charset="0"/>
              </a:rPr>
              <a:t>Amulya N Raj  (4AICS009)</a:t>
            </a:r>
            <a:endParaRPr lang="en-US" sz="1600" b="1" dirty="0">
              <a:solidFill>
                <a:srgbClr val="002060"/>
              </a:solidFill>
              <a:latin typeface="Times New Roman" panose="02020603050405020304" pitchFamily="18" charset="0"/>
              <a:ea typeface="Verdana" panose="020B0604030504040204" pitchFamily="34" charset="0"/>
              <a:cs typeface="Times New Roman" panose="02020603050405020304" pitchFamily="18" charset="0"/>
            </a:endParaRPr>
          </a:p>
          <a:p>
            <a:pPr>
              <a:lnSpc>
                <a:spcPct val="120000"/>
              </a:lnSpc>
              <a:defRPr/>
            </a:pPr>
            <a:r>
              <a:rPr lang="en-US" sz="1400" b="1" dirty="0">
                <a:solidFill>
                  <a:srgbClr val="002060"/>
                </a:solidFill>
                <a:latin typeface="Times New Roman" panose="02020603050405020304" pitchFamily="18" charset="0"/>
                <a:ea typeface="Verdana" panose="020B0604030504040204" pitchFamily="34" charset="0"/>
                <a:cs typeface="Times New Roman" panose="02020603050405020304" pitchFamily="18" charset="0"/>
              </a:rPr>
              <a:t>8th Semester, Department of Computer Science &amp; Engineering.</a:t>
            </a:r>
            <a:endParaRPr lang="en-US" sz="1400" b="1" dirty="0">
              <a:solidFill>
                <a:srgbClr val="002060"/>
              </a:solidFill>
              <a:latin typeface="Times New Roman" panose="02020603050405020304" pitchFamily="18" charset="0"/>
              <a:ea typeface="Verdana" panose="020B0604030504040204" pitchFamily="34" charset="0"/>
              <a:cs typeface="Times New Roman" panose="02020603050405020304" pitchFamily="18" charset="0"/>
            </a:endParaRPr>
          </a:p>
        </p:txBody>
      </p:sp>
      <p:sp>
        <p:nvSpPr>
          <p:cNvPr id="11" name="TextBox 10"/>
          <p:cNvSpPr txBox="1"/>
          <p:nvPr/>
        </p:nvSpPr>
        <p:spPr>
          <a:xfrm>
            <a:off x="381000" y="3581242"/>
            <a:ext cx="3733800" cy="1640840"/>
          </a:xfrm>
          <a:prstGeom prst="rect">
            <a:avLst/>
          </a:prstGeom>
          <a:noFill/>
        </p:spPr>
        <p:txBody>
          <a:bodyPr wrap="square" rtlCol="0">
            <a:spAutoFit/>
          </a:bodyPr>
          <a:lstStyle/>
          <a:p>
            <a:pPr>
              <a:lnSpc>
                <a:spcPct val="120000"/>
              </a:lnSpc>
              <a:defRPr/>
            </a:pPr>
            <a:r>
              <a:rPr lang="en-US" sz="1600" b="1" dirty="0">
                <a:latin typeface="Times New Roman" panose="02020603050405020304" pitchFamily="18" charset="0"/>
                <a:ea typeface="Verdana" panose="020B0604030504040204" pitchFamily="34" charset="0"/>
                <a:cs typeface="Times New Roman" panose="02020603050405020304" pitchFamily="18" charset="0"/>
              </a:rPr>
              <a:t>UNDER</a:t>
            </a:r>
            <a:r>
              <a:rPr lang="en-US" b="1" dirty="0">
                <a:latin typeface="Times New Roman" panose="02020603050405020304" pitchFamily="18" charset="0"/>
                <a:ea typeface="Verdana" panose="020B0604030504040204" pitchFamily="34" charset="0"/>
                <a:cs typeface="Times New Roman" panose="02020603050405020304" pitchFamily="18" charset="0"/>
              </a:rPr>
              <a:t> THE GUIDANCE OF :                                       </a:t>
            </a:r>
            <a:r>
              <a:rPr lang="en-IN" altLang="en-US" sz="1600" b="1" dirty="0" err="1" smtClean="0">
                <a:effectLst/>
                <a:latin typeface="Times New Roman" panose="02020603050405020304" pitchFamily="18" charset="0"/>
                <a:ea typeface="Verdana" panose="020B0604030504040204" pitchFamily="34" charset="0"/>
                <a:cs typeface="Times New Roman" panose="02020603050405020304" pitchFamily="18" charset="0"/>
                <a:sym typeface="+mn-ea"/>
              </a:rPr>
              <a:t>Mrs.</a:t>
            </a:r>
            <a:r>
              <a:rPr lang="en-IN" altLang="en-US" sz="1600" b="1" dirty="0" smtClean="0">
                <a:effectLst/>
                <a:latin typeface="Times New Roman" panose="02020603050405020304" pitchFamily="18" charset="0"/>
                <a:ea typeface="Verdana" panose="020B0604030504040204" pitchFamily="34" charset="0"/>
                <a:cs typeface="Times New Roman" panose="02020603050405020304" pitchFamily="18" charset="0"/>
                <a:sym typeface="+mn-ea"/>
              </a:rPr>
              <a:t> </a:t>
            </a:r>
            <a:r>
              <a:rPr lang="en-IN" altLang="en-US" sz="1600" b="1" dirty="0" err="1" smtClean="0">
                <a:effectLst/>
                <a:latin typeface="Times New Roman" panose="02020603050405020304" pitchFamily="18" charset="0"/>
                <a:ea typeface="Verdana" panose="020B0604030504040204" pitchFamily="34" charset="0"/>
                <a:cs typeface="Times New Roman" panose="02020603050405020304" pitchFamily="18" charset="0"/>
                <a:sym typeface="+mn-ea"/>
              </a:rPr>
              <a:t>Keerthishree</a:t>
            </a:r>
            <a:r>
              <a:rPr lang="en-IN" altLang="en-US" sz="1600" b="1" dirty="0" smtClean="0">
                <a:effectLst/>
                <a:latin typeface="Times New Roman" panose="02020603050405020304" pitchFamily="18" charset="0"/>
                <a:ea typeface="Verdana" panose="020B0604030504040204" pitchFamily="34" charset="0"/>
                <a:cs typeface="Times New Roman" panose="02020603050405020304" pitchFamily="18" charset="0"/>
                <a:sym typeface="+mn-ea"/>
              </a:rPr>
              <a:t> B.T</a:t>
            </a:r>
            <a:r>
              <a:rPr lang="en-US" altLang="en-IN" sz="1600" b="1" dirty="0" smtClean="0">
                <a:effectLst/>
                <a:latin typeface="Times New Roman" panose="02020603050405020304" pitchFamily="18" charset="0"/>
                <a:ea typeface="Verdana" panose="020B0604030504040204" pitchFamily="34" charset="0"/>
                <a:cs typeface="Times New Roman" panose="02020603050405020304" pitchFamily="18" charset="0"/>
                <a:sym typeface="+mn-ea"/>
              </a:rPr>
              <a:t>.</a:t>
            </a:r>
            <a:r>
              <a:rPr lang="en-US" sz="1600" b="1" cap="all" dirty="0" smtClean="0">
                <a:ln w="9000" cmpd="sng">
                  <a:solidFill>
                    <a:schemeClr val="accent4">
                      <a:shade val="50000"/>
                      <a:satMod val="120000"/>
                    </a:schemeClr>
                  </a:solidFill>
                  <a:prstDash val="solid"/>
                </a:ln>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IN" altLang="en-US" sz="1200" cap="all" dirty="0" smtClean="0">
                <a:ln w="9000" cmpd="sng">
                  <a:solidFill>
                    <a:schemeClr val="tx1"/>
                  </a:solidFill>
                  <a:prstDash val="solid"/>
                </a:ln>
                <a:effectLst/>
                <a:latin typeface="Times New Roman" panose="02020603050405020304" pitchFamily="18" charset="0"/>
                <a:ea typeface="Times New Roman" panose="02020603050405020304" pitchFamily="18" charset="0"/>
                <a:cs typeface="Times New Roman" panose="02020603050405020304" pitchFamily="18" charset="0"/>
                <a:sym typeface="+mn-ea"/>
              </a:rPr>
              <a:t>B.E.,</a:t>
            </a:r>
            <a:r>
              <a:rPr lang="en-US" altLang="en-IN" sz="1200" cap="all" dirty="0" smtClean="0">
                <a:ln w="9000" cmpd="sng">
                  <a:solidFill>
                    <a:schemeClr val="tx1"/>
                  </a:solidFill>
                  <a:prstDash val="solid"/>
                </a:ln>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IN" altLang="en-US" sz="1200" cap="all" dirty="0" smtClean="0">
                <a:ln w="9000" cmpd="sng">
                  <a:solidFill>
                    <a:schemeClr val="tx1"/>
                  </a:solidFill>
                  <a:prstDash val="solid"/>
                </a:ln>
                <a:effectLst/>
                <a:latin typeface="Times New Roman" panose="02020603050405020304" pitchFamily="18" charset="0"/>
                <a:ea typeface="Times New Roman" panose="02020603050405020304" pitchFamily="18" charset="0"/>
                <a:cs typeface="Times New Roman" panose="02020603050405020304" pitchFamily="18" charset="0"/>
                <a:sym typeface="+mn-ea"/>
              </a:rPr>
              <a:t>M</a:t>
            </a:r>
            <a:r>
              <a:rPr lang="en-IN" altLang="en-US" sz="1200" b="1" cap="all" dirty="0" smtClean="0">
                <a:ln w="9000" cmpd="sng">
                  <a:solidFill>
                    <a:schemeClr val="tx1"/>
                  </a:solidFill>
                  <a:prstDash val="solid"/>
                </a:ln>
                <a:effectLst/>
                <a:latin typeface="Times New Roman" panose="02020603050405020304" pitchFamily="18" charset="0"/>
                <a:ea typeface="Times New Roman" panose="02020603050405020304" pitchFamily="18" charset="0"/>
                <a:cs typeface="Times New Roman" panose="02020603050405020304" pitchFamily="18" charset="0"/>
                <a:sym typeface="+mn-ea"/>
              </a:rPr>
              <a:t>.</a:t>
            </a:r>
            <a:r>
              <a:rPr lang="en-US" sz="1200" b="1" dirty="0" err="1">
                <a:latin typeface="Times New Roman" panose="02020603050405020304" pitchFamily="18" charset="0"/>
                <a:cs typeface="Times New Roman" panose="02020603050405020304" pitchFamily="18" charset="0"/>
                <a:sym typeface="+mn-ea"/>
              </a:rPr>
              <a:t>Tech</a:t>
            </a:r>
            <a:r>
              <a:rPr lang="en-US" sz="1200" b="1" dirty="0">
                <a:latin typeface="Times New Roman" panose="02020603050405020304" pitchFamily="18" charset="0"/>
                <a:cs typeface="Times New Roman" panose="02020603050405020304" pitchFamily="18" charset="0"/>
                <a:sym typeface="+mn-ea"/>
              </a:rPr>
              <a:t>.</a:t>
            </a:r>
            <a:r>
              <a:rPr lang="en-US" sz="1200" b="1" baseline="-25000" dirty="0">
                <a:solidFill>
                  <a:srgbClr val="002060"/>
                </a:solidFill>
                <a:latin typeface="Times New Roman" panose="02020603050405020304" pitchFamily="18" charset="0"/>
                <a:ea typeface="Verdana" panose="020B0604030504040204" pitchFamily="34" charset="0"/>
                <a:cs typeface="Times New Roman" panose="02020603050405020304" pitchFamily="18" charset="0"/>
              </a:rPr>
              <a:t> </a:t>
            </a:r>
            <a:r>
              <a:rPr lang="en-US" b="1" baseline="-25000" dirty="0">
                <a:solidFill>
                  <a:srgbClr val="002060"/>
                </a:solidFill>
                <a:latin typeface="Times New Roman" panose="02020603050405020304" pitchFamily="18" charset="0"/>
                <a:ea typeface="Verdana" panose="020B0604030504040204" pitchFamily="34" charset="0"/>
                <a:cs typeface="Times New Roman" panose="02020603050405020304" pitchFamily="18" charset="0"/>
              </a:rPr>
              <a:t>                                                                                  </a:t>
            </a:r>
            <a:endParaRPr lang="en-US" b="1" baseline="-25000" dirty="0">
              <a:solidFill>
                <a:srgbClr val="002060"/>
              </a:solidFill>
              <a:latin typeface="Times New Roman" panose="02020603050405020304" pitchFamily="18" charset="0"/>
              <a:ea typeface="Verdana" panose="020B0604030504040204" pitchFamily="34" charset="0"/>
              <a:cs typeface="Times New Roman" panose="02020603050405020304" pitchFamily="18" charset="0"/>
            </a:endParaRPr>
          </a:p>
          <a:p>
            <a:pPr>
              <a:lnSpc>
                <a:spcPct val="120000"/>
              </a:lnSpc>
              <a:defRPr/>
            </a:pPr>
            <a:r>
              <a:rPr lang="en-US" sz="1400" b="1" dirty="0">
                <a:solidFill>
                  <a:schemeClr val="tx1"/>
                </a:solidFill>
                <a:latin typeface="Times New Roman" panose="02020603050405020304" pitchFamily="18" charset="0"/>
                <a:ea typeface="Verdana" panose="020B0604030504040204" pitchFamily="34" charset="0"/>
                <a:cs typeface="Times New Roman" panose="02020603050405020304" pitchFamily="18" charset="0"/>
              </a:rPr>
              <a:t>Assistant Professor,</a:t>
            </a:r>
            <a:endParaRPr lang="en-US" sz="1400" b="1" dirty="0">
              <a:solidFill>
                <a:schemeClr val="tx1"/>
              </a:solidFill>
              <a:latin typeface="Times New Roman" panose="02020603050405020304" pitchFamily="18" charset="0"/>
              <a:ea typeface="Verdana" panose="020B0604030504040204" pitchFamily="34" charset="0"/>
              <a:cs typeface="Times New Roman" panose="02020603050405020304" pitchFamily="18" charset="0"/>
            </a:endParaRPr>
          </a:p>
          <a:p>
            <a:pPr>
              <a:lnSpc>
                <a:spcPct val="120000"/>
              </a:lnSpc>
              <a:defRPr/>
            </a:pPr>
            <a:r>
              <a:rPr lang="en-US" sz="1400" b="1" dirty="0">
                <a:solidFill>
                  <a:schemeClr val="tx1"/>
                </a:solidFill>
                <a:latin typeface="Times New Roman" panose="02020603050405020304" pitchFamily="18" charset="0"/>
                <a:ea typeface="Verdana" panose="020B0604030504040204" pitchFamily="34" charset="0"/>
                <a:cs typeface="Times New Roman" panose="02020603050405020304" pitchFamily="18" charset="0"/>
              </a:rPr>
              <a:t>Department of CS&amp;E.</a:t>
            </a:r>
            <a:r>
              <a:rPr lang="en-US" sz="1400" b="1" dirty="0">
                <a:solidFill>
                  <a:schemeClr val="accent1">
                    <a:lumMod val="75000"/>
                  </a:schemeClr>
                </a:solidFill>
                <a:latin typeface="Times New Roman" panose="02020603050405020304" pitchFamily="18" charset="0"/>
                <a:ea typeface="Verdana" panose="020B0604030504040204" pitchFamily="34" charset="0"/>
                <a:cs typeface="Times New Roman" panose="02020603050405020304" pitchFamily="18" charset="0"/>
              </a:rPr>
              <a:t> </a:t>
            </a:r>
            <a:r>
              <a:rPr lang="en-US" b="1" dirty="0">
                <a:solidFill>
                  <a:schemeClr val="accent1">
                    <a:lumMod val="75000"/>
                  </a:schemeClr>
                </a:solidFill>
                <a:latin typeface="Times New Roman" panose="02020603050405020304" pitchFamily="18" charset="0"/>
                <a:ea typeface="Verdana" panose="020B0604030504040204" pitchFamily="34" charset="0"/>
                <a:cs typeface="Times New Roman" panose="02020603050405020304" pitchFamily="18" charset="0"/>
              </a:rPr>
              <a:t>    	</a:t>
            </a:r>
            <a:endParaRPr lang="en-US" b="1" dirty="0">
              <a:latin typeface="Times New Roman" panose="02020603050405020304" pitchFamily="18" charset="0"/>
              <a:ea typeface="Verdana" panose="020B0604030504040204" pitchFamily="34" charset="0"/>
              <a:cs typeface="Times New Roman" panose="02020603050405020304" pitchFamily="18" charset="0"/>
            </a:endParaRPr>
          </a:p>
          <a:p>
            <a:pPr>
              <a:lnSpc>
                <a:spcPct val="120000"/>
              </a:lnSpc>
              <a:defRPr/>
            </a:pPr>
            <a:r>
              <a:rPr lang="en-US" b="1" dirty="0">
                <a:solidFill>
                  <a:srgbClr val="002060"/>
                </a:solidFill>
                <a:latin typeface="Times New Roman" panose="02020603050405020304" pitchFamily="18" charset="0"/>
                <a:ea typeface="Verdana" panose="020B0604030504040204" pitchFamily="34"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3" name="Picture 2" descr="Vtu Logo Png Transparent Images Free – Free PNG Images Vector, PSD,  Clipart, Templates"/>
          <p:cNvPicPr>
            <a:picLocks noChangeAspect="1" noChangeArrowheads="1"/>
          </p:cNvPicPr>
          <p:nvPr/>
        </p:nvPicPr>
        <p:blipFill>
          <a:blip r:embed="rId2"/>
          <a:srcRect l="26278" t="7840" r="25722" b="5178"/>
          <a:stretch>
            <a:fillRect/>
          </a:stretch>
        </p:blipFill>
        <p:spPr bwMode="auto">
          <a:xfrm>
            <a:off x="7325" y="513280"/>
            <a:ext cx="1384658" cy="1218951"/>
          </a:xfrm>
          <a:prstGeom prst="rect">
            <a:avLst/>
          </a:prstGeom>
          <a:noFill/>
        </p:spPr>
      </p:pic>
      <p:sp>
        <p:nvSpPr>
          <p:cNvPr id="2" name="TextBox 1"/>
          <p:cNvSpPr txBox="1"/>
          <p:nvPr/>
        </p:nvSpPr>
        <p:spPr>
          <a:xfrm>
            <a:off x="2948159" y="1022709"/>
            <a:ext cx="3276600" cy="369332"/>
          </a:xfrm>
          <a:prstGeom prst="rect">
            <a:avLst/>
          </a:prstGeom>
          <a:noFill/>
        </p:spPr>
        <p:txBody>
          <a:bodyPr wrap="square" rtlCol="0">
            <a:spAutoFit/>
          </a:bodyPr>
          <a:lstStyle/>
          <a:p>
            <a:r>
              <a:rPr lang="en-US" b="1">
                <a:latin typeface="Times New Roman" panose="02020603050405020304" pitchFamily="18" charset="0"/>
                <a:cs typeface="Times New Roman" panose="02020603050405020304" pitchFamily="18" charset="0"/>
              </a:rPr>
              <a:t>CHIKKAMAGALURU-577102</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en-IN" altLang="en-US" sz="4000">
                <a:latin typeface="Times New Roman" panose="02020603050405020304" pitchFamily="18" charset="0"/>
                <a:cs typeface="Times New Roman" panose="02020603050405020304" pitchFamily="18" charset="0"/>
              </a:rPr>
              <a:t>Data collection</a:t>
            </a:r>
            <a:endParaRPr lang="en-IN" altLang="en-US" sz="4000">
              <a:latin typeface="Times New Roman" panose="02020603050405020304" pitchFamily="18" charset="0"/>
              <a:cs typeface="Times New Roman" panose="02020603050405020304" pitchFamily="18" charset="0"/>
            </a:endParaRPr>
          </a:p>
        </p:txBody>
      </p:sp>
      <p:sp>
        <p:nvSpPr>
          <p:cNvPr id="6" name="Text Box 5"/>
          <p:cNvSpPr txBox="1"/>
          <p:nvPr/>
        </p:nvSpPr>
        <p:spPr>
          <a:xfrm>
            <a:off x="228600" y="2514600"/>
            <a:ext cx="3952240" cy="1322070"/>
          </a:xfrm>
          <a:prstGeom prst="rect">
            <a:avLst/>
          </a:prstGeom>
          <a:noFill/>
        </p:spPr>
        <p:txBody>
          <a:bodyPr wrap="square" rtlCol="0" anchor="t">
            <a:spAutoFit/>
          </a:bodyPr>
          <a:p>
            <a:pPr algn="ctr"/>
            <a:r>
              <a:rPr lang="en-US" sz="2000" dirty="0">
                <a:latin typeface="Times New Roman" panose="02020603050405020304" pitchFamily="18" charset="0"/>
                <a:cs typeface="Times New Roman" panose="02020603050405020304" pitchFamily="18" charset="0"/>
              </a:rPr>
              <a:t>The dataset is collected from “ </a:t>
            </a:r>
            <a:r>
              <a:rPr lang="en-US" sz="2000" dirty="0" smtClean="0">
                <a:solidFill>
                  <a:srgbClr val="FF6600"/>
                </a:solidFill>
                <a:latin typeface="Times New Roman" panose="02020603050405020304" pitchFamily="18" charset="0"/>
                <a:cs typeface="Times New Roman" panose="02020603050405020304" pitchFamily="18" charset="0"/>
                <a:hlinkClick r:id="rId1"/>
              </a:rPr>
              <a:t>Kaggle.com</a:t>
            </a:r>
            <a:r>
              <a:rPr lang="en-US" sz="2000" dirty="0" smtClean="0">
                <a:solidFill>
                  <a:srgbClr val="FF6600"/>
                </a:solidFill>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website</a:t>
            </a:r>
            <a:r>
              <a:rPr lang="en-US" sz="2000" dirty="0">
                <a:latin typeface="Times New Roman" panose="02020603050405020304" pitchFamily="18" charset="0"/>
                <a:cs typeface="Times New Roman" panose="02020603050405020304" pitchFamily="18" charset="0"/>
              </a:rPr>
              <a:t>.</a:t>
            </a:r>
            <a:br>
              <a:rPr lang="en-US" sz="2000" dirty="0">
                <a:latin typeface="Times New Roman" panose="02020603050405020304" pitchFamily="18" charset="0"/>
                <a:cs typeface="Times New Roman" panose="02020603050405020304" pitchFamily="18" charset="0"/>
              </a:rPr>
            </a:br>
            <a:br>
              <a:rPr lang="en-US" sz="2000" b="1"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pic>
        <p:nvPicPr>
          <p:cNvPr id="8" name="Content Placeholder 7"/>
          <p:cNvPicPr>
            <a:picLocks noChangeAspect="1"/>
          </p:cNvPicPr>
          <p:nvPr>
            <p:ph sz="half" idx="1"/>
          </p:nvPr>
        </p:nvPicPr>
        <p:blipFill>
          <a:blip r:embed="rId2"/>
          <a:srcRect b="33206"/>
          <a:stretch>
            <a:fillRect/>
          </a:stretch>
        </p:blipFill>
        <p:spPr>
          <a:xfrm>
            <a:off x="4267200" y="304800"/>
            <a:ext cx="4038600" cy="2474595"/>
          </a:xfrm>
          <a:prstGeom prst="rect">
            <a:avLst/>
          </a:prstGeom>
        </p:spPr>
      </p:pic>
      <p:pic>
        <p:nvPicPr>
          <p:cNvPr id="10" name="Content Placeholder 9"/>
          <p:cNvPicPr>
            <a:picLocks noChangeAspect="1"/>
          </p:cNvPicPr>
          <p:nvPr>
            <p:ph sz="half" idx="2"/>
          </p:nvPr>
        </p:nvPicPr>
        <p:blipFill>
          <a:blip r:embed="rId3"/>
          <a:stretch>
            <a:fillRect/>
          </a:stretch>
        </p:blipFill>
        <p:spPr>
          <a:xfrm>
            <a:off x="4267200" y="3071495"/>
            <a:ext cx="4266565" cy="1734185"/>
          </a:xfrm>
          <a:prstGeom prst="rect">
            <a:avLst/>
          </a:prstGeom>
        </p:spPr>
      </p:pic>
      <p:sp>
        <p:nvSpPr>
          <p:cNvPr id="12" name="Text Box 11"/>
          <p:cNvSpPr txBox="1"/>
          <p:nvPr/>
        </p:nvSpPr>
        <p:spPr>
          <a:xfrm>
            <a:off x="6096000" y="5105400"/>
            <a:ext cx="408940" cy="337185"/>
          </a:xfrm>
          <a:prstGeom prst="rect">
            <a:avLst/>
          </a:prstGeom>
          <a:noFill/>
        </p:spPr>
        <p:txBody>
          <a:bodyPr wrap="none" rtlCol="0">
            <a:spAutoFit/>
          </a:bodyPr>
          <a:p>
            <a:r>
              <a:rPr lang="en-IN" altLang="en-US" sz="1600">
                <a:latin typeface="Times New Roman" panose="02020603050405020304" pitchFamily="18" charset="0"/>
                <a:cs typeface="Times New Roman" panose="02020603050405020304" pitchFamily="18" charset="0"/>
              </a:rPr>
              <a:t>(e)</a:t>
            </a:r>
            <a:endParaRPr lang="en-IN" altLang="en-US" sz="1600">
              <a:latin typeface="Times New Roman" panose="02020603050405020304" pitchFamily="18" charset="0"/>
              <a:cs typeface="Times New Roman" panose="02020603050405020304" pitchFamily="18" charset="0"/>
            </a:endParaRPr>
          </a:p>
        </p:txBody>
      </p:sp>
      <p:sp>
        <p:nvSpPr>
          <p:cNvPr id="13" name="Text Box 12"/>
          <p:cNvSpPr txBox="1"/>
          <p:nvPr/>
        </p:nvSpPr>
        <p:spPr>
          <a:xfrm>
            <a:off x="5334000" y="5486400"/>
            <a:ext cx="2252980" cy="368300"/>
          </a:xfrm>
          <a:prstGeom prst="rect">
            <a:avLst/>
          </a:prstGeom>
          <a:noFill/>
        </p:spPr>
        <p:txBody>
          <a:bodyPr wrap="none" rtlCol="0">
            <a:spAutoFit/>
          </a:bodyPr>
          <a:p>
            <a:r>
              <a:rPr lang="en-IN" altLang="en-US">
                <a:latin typeface="Times New Roman" panose="02020603050405020304" pitchFamily="18" charset="0"/>
                <a:cs typeface="Times New Roman" panose="02020603050405020304" pitchFamily="18" charset="0"/>
              </a:rPr>
              <a:t>Fig: Dataset collection</a:t>
            </a:r>
            <a:endParaRPr lang="en-IN" altLang="en-US">
              <a:latin typeface="Times New Roman" panose="02020603050405020304" pitchFamily="18" charset="0"/>
              <a:cs typeface="Times New Roman" panose="02020603050405020304" pitchFamily="18" charset="0"/>
            </a:endParaRPr>
          </a:p>
        </p:txBody>
      </p:sp>
      <p:sp>
        <p:nvSpPr>
          <p:cNvPr id="14" name="Rectangle 8"/>
          <p:cNvSpPr/>
          <p:nvPr/>
        </p:nvSpPr>
        <p:spPr>
          <a:xfrm>
            <a:off x="3810" y="60198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3"/>
          <p:cNvSpPr>
            <a:spLocks noGrp="1"/>
          </p:cNvSpPr>
          <p:nvPr/>
        </p:nvSpPr>
        <p:spPr>
          <a:xfrm>
            <a:off x="228600" y="838200"/>
            <a:ext cx="8305800" cy="843280"/>
          </a:xfrm>
          <a:prstGeom prst="rect">
            <a:avLst/>
          </a:prstGeom>
        </p:spPr>
        <p:txBody>
          <a:bodyPr vert="horz" lIns="0" tIns="45720" rIns="0" bIns="0" anchor="b">
            <a:normAutofit/>
            <a:scene3d>
              <a:camera prst="orthographicFront"/>
              <a:lightRig rig="freezing" dir="t">
                <a:rot lat="0" lon="0" rev="5640000"/>
              </a:lightRig>
            </a:scene3d>
            <a:sp3d prstMaterial="flat">
              <a:contourClr>
                <a:schemeClr val="tx2"/>
              </a:contourClr>
            </a:sp3d>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a:latin typeface="Times New Roman" panose="02020603050405020304" pitchFamily="18" charset="0"/>
                <a:cs typeface="Times New Roman" panose="02020603050405020304" pitchFamily="18" charset="0"/>
              </a:rPr>
              <a:t>Convolution Neural network</a:t>
            </a:r>
            <a:endParaRPr lang="en-US" sz="4000">
              <a:latin typeface="Times New Roman" panose="02020603050405020304" pitchFamily="18" charset="0"/>
              <a:cs typeface="Times New Roman" panose="02020603050405020304" pitchFamily="18" charset="0"/>
            </a:endParaRPr>
          </a:p>
        </p:txBody>
      </p:sp>
      <p:sp>
        <p:nvSpPr>
          <p:cNvPr id="6" name="Text Box 5"/>
          <p:cNvSpPr txBox="1"/>
          <p:nvPr/>
        </p:nvSpPr>
        <p:spPr>
          <a:xfrm>
            <a:off x="304800" y="2057400"/>
            <a:ext cx="7980045" cy="3692525"/>
          </a:xfrm>
          <a:prstGeom prst="rect">
            <a:avLst/>
          </a:prstGeom>
          <a:noFill/>
        </p:spPr>
        <p:txBody>
          <a:bodyPr wrap="square" rtlCol="0">
            <a:spAutoFit/>
          </a:bodyPr>
          <a:p>
            <a:pPr marL="285750" indent="-285750" algn="just">
              <a:lnSpc>
                <a:spcPct val="150000"/>
              </a:lnSpc>
              <a:buClr>
                <a:srgbClr val="000000"/>
              </a:buClr>
              <a:buFont typeface="Wingdings" panose="05000000000000000000" charset="0"/>
              <a:buChar char="Ø"/>
            </a:pPr>
            <a:r>
              <a:rPr lang="en-US"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Convolutional Neural Network (CNN) is a class of deep neural networks which is applied for analyzing visual imagery. </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sym typeface="+mn-ea"/>
            </a:endParaRPr>
          </a:p>
          <a:p>
            <a:pPr marL="285750" indent="-285750" algn="just">
              <a:lnSpc>
                <a:spcPct val="150000"/>
              </a:lnSpc>
              <a:buClr>
                <a:srgbClr val="000000"/>
              </a:buClr>
              <a:buFont typeface="Wingdings" panose="05000000000000000000" charset="0"/>
              <a:buChar char="Ø"/>
            </a:pPr>
            <a:r>
              <a:rPr lang="en-US"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Convolution preserves the relationship between pixels by learning image features using small squares of input data.</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sym typeface="+mn-ea"/>
            </a:endParaRPr>
          </a:p>
          <a:p>
            <a:pPr marL="285750" indent="-285750" algn="just">
              <a:lnSpc>
                <a:spcPct val="150000"/>
              </a:lnSpc>
              <a:buClr>
                <a:srgbClr val="000000"/>
              </a:buClr>
              <a:buFont typeface="Wingdings" panose="05000000000000000000" charset="0"/>
              <a:buChar char="Ø"/>
            </a:pPr>
            <a:r>
              <a:rPr lang="en-US"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It is a mathematical operation that takes two inputs such as image matrix and a filter or kernel. </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sym typeface="+mn-ea"/>
            </a:endParaRPr>
          </a:p>
          <a:p>
            <a:pPr marL="285750" indent="-285750" algn="just">
              <a:lnSpc>
                <a:spcPct val="150000"/>
              </a:lnSpc>
              <a:buClr>
                <a:srgbClr val="000000"/>
              </a:buClr>
              <a:buFont typeface="Wingdings" panose="05000000000000000000" charset="0"/>
              <a:buChar char="Ø"/>
            </a:pPr>
            <a:r>
              <a:rPr lang="en-US"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Each input image will be passed through a series of convolution layers with filters (kernels) to produce output feature maps.</a:t>
            </a:r>
            <a:r>
              <a:rPr lang="en-US" dirty="0">
                <a:latin typeface="Times New Roman" panose="02020603050405020304" pitchFamily="18" charset="0"/>
                <a:ea typeface="Times New Roman" panose="02020603050405020304" pitchFamily="18" charset="0"/>
                <a:cs typeface="Times New Roman" panose="02020603050405020304" pitchFamily="18" charset="0"/>
                <a:sym typeface="+mn-ea"/>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sym typeface="+mn-ea"/>
              </a:rPr>
              <a:t> </a:t>
            </a:r>
            <a:endParaRPr lang="en-IN" dirty="0">
              <a:latin typeface="Times New Roman" panose="02020603050405020304" pitchFamily="18" charset="0"/>
              <a:cs typeface="Times New Roman" panose="02020603050405020304" pitchFamily="18" charset="0"/>
            </a:endParaRPr>
          </a:p>
          <a:p>
            <a:pPr marL="285750" indent="-285750"/>
            <a:endParaRPr lang="en-US"/>
          </a:p>
        </p:txBody>
      </p:sp>
      <p:sp>
        <p:nvSpPr>
          <p:cNvPr id="12" name="Rectangle 8"/>
          <p:cNvSpPr/>
          <p:nvPr/>
        </p:nvSpPr>
        <p:spPr>
          <a:xfrm>
            <a:off x="7620" y="60960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304800" y="304673"/>
            <a:ext cx="8229600" cy="1143000"/>
          </a:xfrm>
        </p:spPr>
        <p:txBody>
          <a:bodyPr/>
          <a:p>
            <a:r>
              <a:rPr lang="en-IN" altLang="en-US" sz="4000"/>
              <a:t>RGB to grey scale conversion</a:t>
            </a:r>
            <a:endParaRPr lang="en-IN" altLang="en-US" sz="4000"/>
          </a:p>
        </p:txBody>
      </p:sp>
      <p:pic>
        <p:nvPicPr>
          <p:cNvPr id="10" name="Content Placeholder 9"/>
          <p:cNvPicPr>
            <a:picLocks noChangeAspect="1"/>
          </p:cNvPicPr>
          <p:nvPr>
            <p:ph sz="half" idx="1"/>
          </p:nvPr>
        </p:nvPicPr>
        <p:blipFill rotWithShape="1">
          <a:blip r:embed="rId1">
            <a:extLst>
              <a:ext uri="{28A0092B-C50C-407E-A947-70E740481C1C}">
                <a14:useLocalDpi xmlns:a14="http://schemas.microsoft.com/office/drawing/2010/main" val="0"/>
              </a:ext>
            </a:extLst>
          </a:blip>
          <a:srcRect l="31604" t="30239" r="19232" b="16696"/>
          <a:stretch>
            <a:fillRect/>
          </a:stretch>
        </p:blipFill>
        <p:spPr>
          <a:xfrm>
            <a:off x="1524000" y="2057400"/>
            <a:ext cx="5861685" cy="3818890"/>
          </a:xfrm>
          <a:prstGeom prst="rect">
            <a:avLst/>
          </a:prstGeom>
        </p:spPr>
      </p:pic>
      <p:pic>
        <p:nvPicPr>
          <p:cNvPr id="7" name="Content Placeholder 6"/>
          <p:cNvPicPr>
            <a:picLocks noChangeAspect="1"/>
          </p:cNvPicPr>
          <p:nvPr>
            <p:ph sz="half" idx="2"/>
          </p:nvPr>
        </p:nvPicPr>
        <p:blipFill>
          <a:blip r:embed="rId2"/>
          <a:stretch>
            <a:fillRect/>
          </a:stretch>
        </p:blipFill>
        <p:spPr>
          <a:xfrm>
            <a:off x="685800" y="4572000"/>
            <a:ext cx="2018665" cy="1148715"/>
          </a:xfrm>
          <a:prstGeom prst="rect">
            <a:avLst/>
          </a:prstGeom>
        </p:spPr>
      </p:pic>
      <p:pic>
        <p:nvPicPr>
          <p:cNvPr id="9" name="Picture 8"/>
          <p:cNvPicPr>
            <a:picLocks noChangeAspect="1"/>
          </p:cNvPicPr>
          <p:nvPr/>
        </p:nvPicPr>
        <p:blipFill>
          <a:blip r:embed="rId3"/>
          <a:stretch>
            <a:fillRect/>
          </a:stretch>
        </p:blipFill>
        <p:spPr>
          <a:xfrm>
            <a:off x="6400800" y="4563110"/>
            <a:ext cx="1939290" cy="1157605"/>
          </a:xfrm>
          <a:prstGeom prst="rect">
            <a:avLst/>
          </a:prstGeom>
        </p:spPr>
      </p:pic>
      <p:sp>
        <p:nvSpPr>
          <p:cNvPr id="11" name="Text Box 10"/>
          <p:cNvSpPr txBox="1"/>
          <p:nvPr/>
        </p:nvSpPr>
        <p:spPr>
          <a:xfrm>
            <a:off x="2078990" y="1965960"/>
            <a:ext cx="4456430" cy="645160"/>
          </a:xfrm>
          <a:prstGeom prst="rect">
            <a:avLst/>
          </a:prstGeom>
          <a:noFill/>
        </p:spPr>
        <p:txBody>
          <a:bodyPr wrap="none" rtlCol="0">
            <a:spAutoFit/>
          </a:bodyPr>
          <a:p>
            <a:pPr algn="l"/>
            <a:r>
              <a:rPr lang="en-IN" altLang="en-US" b="1" dirty="0">
                <a:latin typeface="Times New Roman" panose="02020603050405020304" pitchFamily="18" charset="0"/>
                <a:cs typeface="Times New Roman" panose="02020603050405020304" pitchFamily="18" charset="0"/>
                <a:sym typeface="+mn-ea"/>
              </a:rPr>
              <a:t>The formula:</a:t>
            </a:r>
            <a:r>
              <a:rPr lang="en-US" b="1" dirty="0">
                <a:latin typeface="Times New Roman" panose="02020603050405020304" pitchFamily="18" charset="0"/>
                <a:cs typeface="Times New Roman" panose="02020603050405020304" pitchFamily="18" charset="0"/>
                <a:sym typeface="+mn-ea"/>
              </a:rPr>
              <a:t>0.2989*R+0.5870*G+0.1140*B</a:t>
            </a:r>
            <a:endParaRPr lang="en-US" b="1" dirty="0">
              <a:latin typeface="Times New Roman" panose="02020603050405020304" pitchFamily="18" charset="0"/>
              <a:cs typeface="Times New Roman" panose="02020603050405020304" pitchFamily="18" charset="0"/>
              <a:sym typeface="+mn-ea"/>
            </a:endParaRPr>
          </a:p>
          <a:p>
            <a:endParaRPr lang="en-US"/>
          </a:p>
        </p:txBody>
      </p:sp>
      <p:sp>
        <p:nvSpPr>
          <p:cNvPr id="12" name="Text Box 11"/>
          <p:cNvSpPr txBox="1"/>
          <p:nvPr/>
        </p:nvSpPr>
        <p:spPr>
          <a:xfrm>
            <a:off x="381000" y="4114800"/>
            <a:ext cx="1694180" cy="645160"/>
          </a:xfrm>
          <a:prstGeom prst="rect">
            <a:avLst/>
          </a:prstGeom>
          <a:noFill/>
        </p:spPr>
        <p:txBody>
          <a:bodyPr wrap="none" rtlCol="0">
            <a:spAutoFit/>
          </a:bodyPr>
          <a:p>
            <a:pPr algn="l"/>
            <a:r>
              <a:rPr lang="en-US">
                <a:latin typeface="Times New Roman" panose="02020603050405020304" pitchFamily="18" charset="0"/>
                <a:cs typeface="Times New Roman" panose="02020603050405020304" pitchFamily="18" charset="0"/>
                <a:sym typeface="+mn-ea"/>
              </a:rPr>
              <a:t>Original Image :</a:t>
            </a:r>
            <a:endParaRPr lang="en-US">
              <a:latin typeface="Times New Roman" panose="02020603050405020304" pitchFamily="18" charset="0"/>
              <a:cs typeface="Times New Roman" panose="02020603050405020304" pitchFamily="18" charset="0"/>
            </a:endParaRPr>
          </a:p>
          <a:p>
            <a:endParaRPr lang="en-US"/>
          </a:p>
        </p:txBody>
      </p:sp>
      <p:sp>
        <p:nvSpPr>
          <p:cNvPr id="13" name="Text Box 12"/>
          <p:cNvSpPr txBox="1"/>
          <p:nvPr/>
        </p:nvSpPr>
        <p:spPr>
          <a:xfrm>
            <a:off x="6535420" y="4114800"/>
            <a:ext cx="1389380" cy="645160"/>
          </a:xfrm>
          <a:prstGeom prst="rect">
            <a:avLst/>
          </a:prstGeom>
          <a:noFill/>
        </p:spPr>
        <p:txBody>
          <a:bodyPr wrap="none" rtlCol="0">
            <a:spAutoFit/>
          </a:bodyPr>
          <a:p>
            <a:pPr algn="l"/>
            <a:r>
              <a:rPr lang="en-US">
                <a:latin typeface="Times New Roman" panose="02020603050405020304" pitchFamily="18" charset="0"/>
                <a:cs typeface="Times New Roman" panose="02020603050405020304" pitchFamily="18" charset="0"/>
                <a:sym typeface="+mn-ea"/>
              </a:rPr>
              <a:t>Grey Image :</a:t>
            </a:r>
            <a:endParaRPr lang="en-US">
              <a:latin typeface="Times New Roman" panose="02020603050405020304" pitchFamily="18" charset="0"/>
              <a:cs typeface="Times New Roman" panose="02020603050405020304" pitchFamily="18" charset="0"/>
            </a:endParaRPr>
          </a:p>
          <a:p>
            <a:endParaRPr lang="en-US"/>
          </a:p>
        </p:txBody>
      </p:sp>
      <p:sp>
        <p:nvSpPr>
          <p:cNvPr id="14" name="Rectangle 8"/>
          <p:cNvSpPr/>
          <p:nvPr/>
        </p:nvSpPr>
        <p:spPr>
          <a:xfrm>
            <a:off x="3810" y="60198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704215"/>
            <a:ext cx="8229600" cy="835660"/>
          </a:xfrm>
        </p:spPr>
        <p:txBody>
          <a:bodyPr/>
          <a:p>
            <a:r>
              <a:rPr lang="en-IN" altLang="en-US" sz="4000">
                <a:latin typeface="Times New Roman" panose="02020603050405020304" pitchFamily="18" charset="0"/>
                <a:cs typeface="Times New Roman" panose="02020603050405020304" pitchFamily="18" charset="0"/>
              </a:rPr>
              <a:t>Data Resize</a:t>
            </a:r>
            <a:endParaRPr lang="en-IN" altLang="en-US" sz="4000">
              <a:latin typeface="Times New Roman" panose="02020603050405020304" pitchFamily="18" charset="0"/>
              <a:cs typeface="Times New Roman" panose="02020603050405020304" pitchFamily="18" charset="0"/>
            </a:endParaRPr>
          </a:p>
        </p:txBody>
      </p:sp>
      <p:sp>
        <p:nvSpPr>
          <p:cNvPr id="5" name="Text Box 4"/>
          <p:cNvSpPr txBox="1"/>
          <p:nvPr/>
        </p:nvSpPr>
        <p:spPr>
          <a:xfrm>
            <a:off x="304800" y="1828800"/>
            <a:ext cx="8225790" cy="3136900"/>
          </a:xfrm>
          <a:prstGeom prst="rect">
            <a:avLst/>
          </a:prstGeom>
          <a:noFill/>
        </p:spPr>
        <p:txBody>
          <a:bodyPr wrap="square" rtlCol="0">
            <a:spAutoFit/>
          </a:bodyPr>
          <a:p>
            <a:pPr marL="285750" indent="-285750" algn="just">
              <a:lnSpc>
                <a:spcPct val="220000"/>
              </a:lnSpc>
              <a:buClr>
                <a:srgbClr val="000000"/>
              </a:buClr>
              <a:buFont typeface="Wingdings" panose="05000000000000000000" charset="0"/>
              <a:buChar char="Ø"/>
            </a:pPr>
            <a:r>
              <a:rPr lang="en-US" dirty="0">
                <a:latin typeface="Times New Roman" panose="02020603050405020304" pitchFamily="18" charset="0"/>
                <a:cs typeface="Times New Roman" panose="02020603050405020304" pitchFamily="18" charset="0"/>
                <a:sym typeface="+mn-ea"/>
              </a:rPr>
              <a:t>Resizing allows to make the image smaller or larger without cutting anything out. </a:t>
            </a:r>
            <a:endParaRPr lang="en-US" dirty="0">
              <a:latin typeface="Times New Roman" panose="02020603050405020304" pitchFamily="18" charset="0"/>
              <a:cs typeface="Times New Roman" panose="02020603050405020304" pitchFamily="18" charset="0"/>
            </a:endParaRPr>
          </a:p>
          <a:p>
            <a:pPr marL="285750" indent="-285750" algn="just">
              <a:lnSpc>
                <a:spcPct val="220000"/>
              </a:lnSpc>
              <a:buClrTx/>
              <a:buFont typeface="Wingdings" panose="05000000000000000000" charset="0"/>
              <a:buChar char="Ø"/>
            </a:pPr>
            <a:r>
              <a:rPr lang="en-US" dirty="0">
                <a:latin typeface="Times New Roman" panose="02020603050405020304" pitchFamily="18" charset="0"/>
                <a:cs typeface="Times New Roman" panose="02020603050405020304" pitchFamily="18" charset="0"/>
                <a:sym typeface="+mn-ea"/>
              </a:rPr>
              <a:t>Resizing alters the image's dimensions.</a:t>
            </a:r>
            <a:endParaRPr lang="en-US" dirty="0">
              <a:latin typeface="Times New Roman" panose="02020603050405020304" pitchFamily="18" charset="0"/>
              <a:cs typeface="Times New Roman" panose="02020603050405020304" pitchFamily="18" charset="0"/>
            </a:endParaRPr>
          </a:p>
          <a:p>
            <a:pPr marL="285750" indent="-285750" algn="just">
              <a:lnSpc>
                <a:spcPct val="220000"/>
              </a:lnSpc>
              <a:buClrTx/>
              <a:buFont typeface="Wingdings" panose="05000000000000000000" charset="0"/>
              <a:buChar char="Ø"/>
            </a:pPr>
            <a:r>
              <a:rPr lang="en-US" dirty="0">
                <a:latin typeface="Times New Roman" panose="02020603050405020304" pitchFamily="18" charset="0"/>
                <a:cs typeface="Times New Roman" panose="02020603050405020304" pitchFamily="18" charset="0"/>
                <a:sym typeface="+mn-ea"/>
              </a:rPr>
              <a:t> The most common reason for resizing photos is to reduce the size of large files to make them easier to insert into the machine.</a:t>
            </a:r>
            <a:endParaRPr lang="en-US">
              <a:latin typeface="Times New Roman" panose="02020603050405020304" pitchFamily="18" charset="0"/>
              <a:cs typeface="Times New Roman" panose="02020603050405020304" pitchFamily="18" charset="0"/>
            </a:endParaRPr>
          </a:p>
          <a:p>
            <a:pPr indent="0" algn="just">
              <a:lnSpc>
                <a:spcPct val="220000"/>
              </a:lnSpc>
              <a:buFont typeface="Wingdings" panose="05000000000000000000" charset="0"/>
              <a:buNone/>
            </a:pPr>
            <a:endParaRPr lang="en-US"/>
          </a:p>
        </p:txBody>
      </p:sp>
      <p:sp>
        <p:nvSpPr>
          <p:cNvPr id="12" name="Rectangle 8"/>
          <p:cNvSpPr/>
          <p:nvPr/>
        </p:nvSpPr>
        <p:spPr>
          <a:xfrm>
            <a:off x="7620" y="60960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304800" y="544830"/>
            <a:ext cx="8305800" cy="841375"/>
          </a:xfrm>
        </p:spPr>
        <p:txBody>
          <a:bodyPr/>
          <a:p>
            <a:r>
              <a:rPr lang="en-IN" altLang="en-US" sz="4000">
                <a:latin typeface="Times New Roman" panose="02020603050405020304" pitchFamily="18" charset="0"/>
                <a:cs typeface="Times New Roman" panose="02020603050405020304" pitchFamily="18" charset="0"/>
              </a:rPr>
              <a:t>Median filtering</a:t>
            </a:r>
            <a:endParaRPr lang="en-IN" altLang="en-US" sz="4000">
              <a:latin typeface="Times New Roman" panose="02020603050405020304" pitchFamily="18" charset="0"/>
              <a:cs typeface="Times New Roman" panose="02020603050405020304" pitchFamily="18" charset="0"/>
            </a:endParaRPr>
          </a:p>
        </p:txBody>
      </p:sp>
      <p:sp>
        <p:nvSpPr>
          <p:cNvPr id="5" name="Text Box 4"/>
          <p:cNvSpPr txBox="1"/>
          <p:nvPr/>
        </p:nvSpPr>
        <p:spPr>
          <a:xfrm>
            <a:off x="585470" y="1600200"/>
            <a:ext cx="2094865" cy="368300"/>
          </a:xfrm>
          <a:prstGeom prst="rect">
            <a:avLst/>
          </a:prstGeom>
          <a:noFill/>
        </p:spPr>
        <p:txBody>
          <a:bodyPr wrap="none" rtlCol="0">
            <a:spAutoFit/>
          </a:bodyPr>
          <a:p>
            <a:r>
              <a:rPr lang="en-IN" altLang="en-US" b="1">
                <a:latin typeface="Times New Roman" panose="02020603050405020304" pitchFamily="18" charset="0"/>
                <a:cs typeface="Times New Roman" panose="02020603050405020304" pitchFamily="18" charset="0"/>
              </a:rPr>
              <a:t>NOISE REMOVA</a:t>
            </a:r>
            <a:r>
              <a:rPr lang="en-IN" altLang="en-US" b="1"/>
              <a:t>L</a:t>
            </a:r>
            <a:endParaRPr lang="en-IN" altLang="en-US" b="1"/>
          </a:p>
        </p:txBody>
      </p:sp>
      <p:sp>
        <p:nvSpPr>
          <p:cNvPr id="8" name="Title 1"/>
          <p:cNvSpPr>
            <a:spLocks noGrp="1"/>
          </p:cNvSpPr>
          <p:nvPr/>
        </p:nvSpPr>
        <p:spPr>
          <a:xfrm>
            <a:off x="98849" y="33528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altLang="en-IN" sz="2400" b="1">
              <a:solidFill>
                <a:schemeClr val="tx1"/>
              </a:solidFill>
              <a:latin typeface="Times New Roman" panose="02020603050405020304" pitchFamily="18" charset="0"/>
              <a:cs typeface="Times New Roman" panose="02020603050405020304" pitchFamily="18" charset="0"/>
              <a:sym typeface="+mn-ea"/>
            </a:endParaRPr>
          </a:p>
        </p:txBody>
      </p:sp>
      <p:pic>
        <p:nvPicPr>
          <p:cNvPr id="9" name="Content Placeholder 8"/>
          <p:cNvPicPr>
            <a:picLocks noGrp="1" noChangeAspect="1"/>
          </p:cNvPicPr>
          <p:nvPr>
            <p:ph sz="half" idx="1"/>
          </p:nvPr>
        </p:nvPicPr>
        <p:blipFill rotWithShape="1">
          <a:blip r:embed="rId1" cstate="print">
            <a:extLst>
              <a:ext uri="{28A0092B-C50C-407E-A947-70E740481C1C}">
                <a14:useLocalDpi xmlns:a14="http://schemas.microsoft.com/office/drawing/2010/main" val="0"/>
              </a:ext>
            </a:extLst>
          </a:blip>
          <a:srcRect l="27552" t="36312" r="17147" b="13261"/>
          <a:stretch>
            <a:fillRect/>
          </a:stretch>
        </p:blipFill>
        <p:spPr>
          <a:xfrm>
            <a:off x="1066800" y="2286000"/>
            <a:ext cx="6387465" cy="3594100"/>
          </a:xfrm>
          <a:prstGeom prst="rect">
            <a:avLst/>
          </a:prstGeom>
        </p:spPr>
      </p:pic>
      <p:sp>
        <p:nvSpPr>
          <p:cNvPr id="11" name="Text Box 10"/>
          <p:cNvSpPr txBox="1"/>
          <p:nvPr/>
        </p:nvSpPr>
        <p:spPr>
          <a:xfrm>
            <a:off x="1219200" y="2085975"/>
            <a:ext cx="1498600" cy="337185"/>
          </a:xfrm>
          <a:prstGeom prst="rect">
            <a:avLst/>
          </a:prstGeom>
          <a:noFill/>
        </p:spPr>
        <p:txBody>
          <a:bodyPr wrap="none" rtlCol="0" anchor="t">
            <a:spAutoFit/>
          </a:bodyPr>
          <a:p>
            <a:r>
              <a:rPr lang="en-IN" altLang="en-US" sz="1600">
                <a:latin typeface="Times New Roman" panose="02020603050405020304" pitchFamily="18" charset="0"/>
                <a:cs typeface="Times New Roman" panose="02020603050405020304" pitchFamily="18" charset="0"/>
                <a:sym typeface="+mn-ea"/>
              </a:rPr>
              <a:t>Original matrix:</a:t>
            </a:r>
            <a:endParaRPr lang="en-IN" altLang="en-US" sz="1600">
              <a:latin typeface="Times New Roman" panose="02020603050405020304" pitchFamily="18" charset="0"/>
              <a:cs typeface="Times New Roman" panose="02020603050405020304" pitchFamily="18" charset="0"/>
              <a:sym typeface="+mn-ea"/>
            </a:endParaRPr>
          </a:p>
        </p:txBody>
      </p:sp>
      <p:sp>
        <p:nvSpPr>
          <p:cNvPr id="12" name="Text Box 11"/>
          <p:cNvSpPr txBox="1"/>
          <p:nvPr/>
        </p:nvSpPr>
        <p:spPr>
          <a:xfrm>
            <a:off x="4419600" y="2057400"/>
            <a:ext cx="2926715" cy="337185"/>
          </a:xfrm>
          <a:prstGeom prst="rect">
            <a:avLst/>
          </a:prstGeom>
          <a:noFill/>
        </p:spPr>
        <p:txBody>
          <a:bodyPr wrap="none" rtlCol="0" anchor="t">
            <a:spAutoFit/>
          </a:bodyPr>
          <a:p>
            <a:r>
              <a:rPr lang="en-IN" altLang="en-US" sz="1600">
                <a:latin typeface="Times New Roman" panose="02020603050405020304" pitchFamily="18" charset="0"/>
                <a:cs typeface="Times New Roman" panose="02020603050405020304" pitchFamily="18" charset="0"/>
                <a:sym typeface="+mn-ea"/>
              </a:rPr>
              <a:t>Append 0’s at edges and corners :</a:t>
            </a:r>
            <a:endParaRPr lang="en-IN" altLang="en-US" sz="1600">
              <a:latin typeface="Times New Roman" panose="02020603050405020304" pitchFamily="18" charset="0"/>
              <a:cs typeface="Times New Roman" panose="02020603050405020304" pitchFamily="18" charset="0"/>
              <a:sym typeface="+mn-ea"/>
            </a:endParaRPr>
          </a:p>
        </p:txBody>
      </p:sp>
      <p:sp>
        <p:nvSpPr>
          <p:cNvPr id="13" name="Text Box 12"/>
          <p:cNvSpPr txBox="1"/>
          <p:nvPr/>
        </p:nvSpPr>
        <p:spPr>
          <a:xfrm>
            <a:off x="2590800" y="4153535"/>
            <a:ext cx="1638935" cy="337185"/>
          </a:xfrm>
          <a:prstGeom prst="rect">
            <a:avLst/>
          </a:prstGeom>
          <a:noFill/>
        </p:spPr>
        <p:txBody>
          <a:bodyPr wrap="none" rtlCol="0" anchor="t">
            <a:spAutoFit/>
          </a:bodyPr>
          <a:p>
            <a:r>
              <a:rPr lang="en-IN" altLang="en-US" sz="1600">
                <a:latin typeface="Times New Roman" panose="02020603050405020304" pitchFamily="18" charset="0"/>
                <a:cs typeface="Times New Roman" panose="02020603050405020304" pitchFamily="18" charset="0"/>
                <a:sym typeface="+mn-ea"/>
              </a:rPr>
              <a:t>enhanced matrix :</a:t>
            </a:r>
            <a:endParaRPr lang="en-IN" altLang="en-US" sz="1600">
              <a:latin typeface="Times New Roman" panose="02020603050405020304" pitchFamily="18" charset="0"/>
              <a:cs typeface="Times New Roman" panose="02020603050405020304" pitchFamily="18" charset="0"/>
              <a:sym typeface="+mn-ea"/>
            </a:endParaRPr>
          </a:p>
        </p:txBody>
      </p:sp>
      <p:sp>
        <p:nvSpPr>
          <p:cNvPr id="16" name="Rectangle 8"/>
          <p:cNvSpPr/>
          <p:nvPr/>
        </p:nvSpPr>
        <p:spPr>
          <a:xfrm>
            <a:off x="7620" y="60960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04800" y="381000"/>
            <a:ext cx="8305800" cy="727075"/>
          </a:xfrm>
        </p:spPr>
        <p:txBody>
          <a:bodyPr/>
          <a:p>
            <a:r>
              <a:rPr lang="en-IN" altLang="en-US" sz="4000">
                <a:latin typeface="Times New Roman" panose="02020603050405020304" pitchFamily="18" charset="0"/>
                <a:cs typeface="Times New Roman" panose="02020603050405020304" pitchFamily="18" charset="0"/>
              </a:rPr>
              <a:t>Convolution Layer</a:t>
            </a:r>
            <a:endParaRPr lang="en-IN" altLang="en-US" sz="400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sz="half" idx="1"/>
          </p:nvPr>
        </p:nvPicPr>
        <p:blipFill rotWithShape="1">
          <a:blip r:embed="rId1">
            <a:extLst>
              <a:ext uri="{28A0092B-C50C-407E-A947-70E740481C1C}">
                <a14:useLocalDpi xmlns:a14="http://schemas.microsoft.com/office/drawing/2010/main" val="0"/>
              </a:ext>
            </a:extLst>
          </a:blip>
          <a:srcRect l="25148" t="26899" r="19552" b="8985"/>
          <a:stretch>
            <a:fillRect/>
          </a:stretch>
        </p:blipFill>
        <p:spPr>
          <a:xfrm>
            <a:off x="770890" y="1219200"/>
            <a:ext cx="7374255" cy="4147820"/>
          </a:xfrm>
        </p:spPr>
      </p:pic>
      <p:sp>
        <p:nvSpPr>
          <p:cNvPr id="6" name="Rectangle 8"/>
          <p:cNvSpPr/>
          <p:nvPr/>
        </p:nvSpPr>
        <p:spPr>
          <a:xfrm>
            <a:off x="7620" y="60960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1143000"/>
            <a:ext cx="8305800" cy="636905"/>
          </a:xfrm>
        </p:spPr>
        <p:txBody>
          <a:bodyPr>
            <a:normAutofit fontScale="90000"/>
            <a:scene3d>
              <a:camera prst="orthographicFront"/>
              <a:lightRig rig="freezing" dir="t">
                <a:rot lat="0" lon="0" rev="5640000"/>
              </a:lightRig>
            </a:scene3d>
            <a:sp3d prstMaterial="flat">
              <a:contourClr>
                <a:schemeClr val="tx2"/>
              </a:contourClr>
            </a:sp3d>
          </a:bodyPr>
          <a:p>
            <a:r>
              <a:rPr lang="en-IN" altLang="en-US" sz="20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t>CONVOLUTION LAYER CONT.,</a:t>
            </a:r>
            <a:br>
              <a:rPr lang="en-IN" altLang="en-US">
                <a:latin typeface="Times New Roman" panose="02020603050405020304" pitchFamily="18" charset="0"/>
                <a:cs typeface="Times New Roman" panose="02020603050405020304" pitchFamily="18" charset="0"/>
              </a:rPr>
            </a:br>
            <a:endParaRPr lang="en-US"/>
          </a:p>
        </p:txBody>
      </p:sp>
      <p:pic>
        <p:nvPicPr>
          <p:cNvPr id="5" name="Content Placeholder 4"/>
          <p:cNvPicPr>
            <a:picLocks noChangeAspect="1"/>
          </p:cNvPicPr>
          <p:nvPr>
            <p:ph sz="half" idx="1"/>
          </p:nvPr>
        </p:nvPicPr>
        <p:blipFill rotWithShape="1">
          <a:blip r:embed="rId1">
            <a:extLst>
              <a:ext uri="{28A0092B-C50C-407E-A947-70E740481C1C}">
                <a14:useLocalDpi xmlns:a14="http://schemas.microsoft.com/office/drawing/2010/main" val="0"/>
              </a:ext>
            </a:extLst>
          </a:blip>
          <a:srcRect l="27044" t="29712" r="19953" b="10458"/>
          <a:stretch>
            <a:fillRect/>
          </a:stretch>
        </p:blipFill>
        <p:spPr>
          <a:xfrm>
            <a:off x="533400" y="1779905"/>
            <a:ext cx="8216900" cy="3998595"/>
          </a:xfrm>
          <a:prstGeom prst="rect">
            <a:avLst/>
          </a:prstGeom>
        </p:spPr>
      </p:pic>
      <p:sp>
        <p:nvSpPr>
          <p:cNvPr id="12" name="Rectangle 8"/>
          <p:cNvSpPr/>
          <p:nvPr/>
        </p:nvSpPr>
        <p:spPr>
          <a:xfrm>
            <a:off x="7620" y="60960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19100" y="1981200"/>
            <a:ext cx="8305800" cy="537845"/>
          </a:xfrm>
        </p:spPr>
        <p:txBody>
          <a:bodyPr>
            <a:normAutofit fontScale="90000"/>
          </a:bodyPr>
          <a:p>
            <a:br>
              <a:rPr lang="en-IN" altLang="en-US" sz="20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br>
            <a:br>
              <a:rPr lang="en-IN" altLang="en-US" sz="20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br>
            <a:br>
              <a:rPr lang="en-IN" altLang="en-US" sz="20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br>
            <a:br>
              <a:rPr lang="en-IN" altLang="en-US" sz="20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br>
            <a:br>
              <a:rPr lang="en-IN" altLang="en-US" sz="20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br>
            <a:br>
              <a:rPr lang="en-IN" altLang="en-US" sz="20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br>
            <a:br>
              <a:rPr lang="en-IN" altLang="en-US" sz="20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br>
            <a:br>
              <a:rPr lang="en-IN" altLang="en-US" sz="20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br>
            <a:br>
              <a:rPr lang="en-IN" altLang="en-US" sz="20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br>
            <a:br>
              <a:rPr lang="en-IN" altLang="en-US">
                <a:latin typeface="Times New Roman" panose="02020603050405020304" pitchFamily="18" charset="0"/>
                <a:cs typeface="Times New Roman" panose="02020603050405020304" pitchFamily="18" charset="0"/>
                <a:sym typeface="+mn-ea"/>
              </a:rPr>
            </a:br>
            <a:br>
              <a:rPr lang="en-US"/>
            </a:br>
            <a:br>
              <a:rPr lang="en-US"/>
            </a:br>
            <a:endParaRPr lang="en-US"/>
          </a:p>
        </p:txBody>
      </p:sp>
      <p:pic>
        <p:nvPicPr>
          <p:cNvPr id="4" name="Content Placeholder 3"/>
          <p:cNvPicPr>
            <a:picLocks noChangeAspect="1"/>
          </p:cNvPicPr>
          <p:nvPr>
            <p:ph sz="half" idx="1"/>
          </p:nvPr>
        </p:nvPicPr>
        <p:blipFill rotWithShape="1">
          <a:blip r:embed="rId1">
            <a:extLst>
              <a:ext uri="{28A0092B-C50C-407E-A947-70E740481C1C}">
                <a14:useLocalDpi xmlns:a14="http://schemas.microsoft.com/office/drawing/2010/main" val="0"/>
              </a:ext>
            </a:extLst>
          </a:blip>
          <a:srcRect l="24962" t="26259" r="19118" b="8454"/>
          <a:stretch>
            <a:fillRect/>
          </a:stretch>
        </p:blipFill>
        <p:spPr>
          <a:xfrm>
            <a:off x="419100" y="1186180"/>
            <a:ext cx="8268970" cy="4485640"/>
          </a:xfrm>
          <a:prstGeom prst="rect">
            <a:avLst/>
          </a:prstGeom>
        </p:spPr>
      </p:pic>
      <p:sp>
        <p:nvSpPr>
          <p:cNvPr id="5" name="Text Box 4"/>
          <p:cNvSpPr txBox="1"/>
          <p:nvPr/>
        </p:nvSpPr>
        <p:spPr>
          <a:xfrm>
            <a:off x="304800" y="762000"/>
            <a:ext cx="3580765" cy="922020"/>
          </a:xfrm>
          <a:prstGeom prst="rect">
            <a:avLst/>
          </a:prstGeom>
          <a:noFill/>
        </p:spPr>
        <p:txBody>
          <a:bodyPr wrap="square" rtlCol="0">
            <a:spAutoFit/>
          </a:bodyPr>
          <a:p>
            <a:pPr algn="l"/>
            <a:r>
              <a:rPr lang="en-IN" altLang="en-US" b="1">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t>CONVOLUTION LAYER CONT.,</a:t>
            </a:r>
            <a:br>
              <a:rPr lang="en-IN" altLang="en-US">
                <a:latin typeface="Times New Roman" panose="02020603050405020304" pitchFamily="18" charset="0"/>
                <a:cs typeface="Times New Roman" panose="02020603050405020304" pitchFamily="18" charset="0"/>
                <a:sym typeface="+mn-ea"/>
              </a:rPr>
            </a:br>
            <a:endParaRPr lang="en-US"/>
          </a:p>
          <a:p>
            <a:endParaRPr lang="en-US"/>
          </a:p>
        </p:txBody>
      </p:sp>
      <p:sp>
        <p:nvSpPr>
          <p:cNvPr id="12" name="Rectangle 8"/>
          <p:cNvSpPr/>
          <p:nvPr/>
        </p:nvSpPr>
        <p:spPr>
          <a:xfrm>
            <a:off x="7620" y="60960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8600" y="762000"/>
            <a:ext cx="8305800" cy="609600"/>
          </a:xfrm>
        </p:spPr>
        <p:txBody>
          <a:bodyPr>
            <a:normAutofit/>
            <a:scene3d>
              <a:camera prst="orthographicFront"/>
              <a:lightRig rig="freezing" dir="t">
                <a:rot lat="0" lon="0" rev="5640000"/>
              </a:lightRig>
            </a:scene3d>
            <a:sp3d prstMaterial="flat">
              <a:contourClr>
                <a:schemeClr val="tx2"/>
              </a:contourClr>
            </a:sp3d>
          </a:bodyPr>
          <a:p>
            <a:r>
              <a:rPr lang="en-IN" altLang="en-US" sz="2665"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Relu layer</a:t>
            </a:r>
            <a:endParaRPr lang="en-IN" altLang="en-US" sz="2665"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Title 1"/>
          <p:cNvSpPr>
            <a:spLocks noGrp="1"/>
          </p:cNvSpPr>
          <p:nvPr/>
        </p:nvSpPr>
        <p:spPr>
          <a:xfrm>
            <a:off x="677334" y="609600"/>
            <a:ext cx="8596668" cy="1320800"/>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IN" altLang="en-US" sz="2665" b="1">
                <a:latin typeface="Times New Roman" panose="02020603050405020304" pitchFamily="18" charset="0"/>
                <a:cs typeface="Times New Roman" panose="02020603050405020304" pitchFamily="18" charset="0"/>
                <a:sym typeface="+mn-ea"/>
              </a:rPr>
            </a:br>
            <a:br>
              <a:rPr lang="en-US" sz="2665">
                <a:sym typeface="+mn-ea"/>
              </a:rPr>
            </a:br>
            <a:br>
              <a:rPr lang="en-US" sz="2665"/>
            </a:br>
            <a:endParaRPr lang="en-US" sz="2665"/>
          </a:p>
        </p:txBody>
      </p:sp>
      <p:sp>
        <p:nvSpPr>
          <p:cNvPr id="4" name="Content Placeholder 3"/>
          <p:cNvSpPr>
            <a:spLocks noGrp="1"/>
          </p:cNvSpPr>
          <p:nvPr>
            <p:ph sz="half" idx="1"/>
          </p:nvPr>
        </p:nvSpPr>
        <p:spPr>
          <a:xfrm>
            <a:off x="152400" y="1600200"/>
            <a:ext cx="8629015" cy="4481830"/>
          </a:xfrm>
        </p:spPr>
        <p:txBody>
          <a:bodyPr>
            <a:normAutofit fontScale="50000"/>
          </a:bodyPr>
          <a:p>
            <a:pPr marL="349250" marR="179705" indent="-171450" algn="just">
              <a:lnSpc>
                <a:spcPct val="150000"/>
              </a:lnSpc>
              <a:spcBef>
                <a:spcPts val="660"/>
              </a:spcBef>
              <a:spcAft>
                <a:spcPts val="0"/>
              </a:spcAft>
              <a:buFont typeface="Wingdings" panose="05000000000000000000" charset="0"/>
              <a:buChar char="Ø"/>
            </a:pPr>
            <a:endParaRPr lang="en-US" sz="2400" b="1" dirty="0">
              <a:latin typeface="Times New Roman" panose="02020603050405020304" pitchFamily="18" charset="0"/>
              <a:ea typeface="Times New Roman" panose="02020603050405020304" pitchFamily="18" charset="0"/>
            </a:endParaRPr>
          </a:p>
          <a:p>
            <a:pPr marL="463550" marR="179705" indent="-285750" algn="just">
              <a:lnSpc>
                <a:spcPct val="140000"/>
              </a:lnSpc>
              <a:spcBef>
                <a:spcPts val="660"/>
              </a:spcBef>
              <a:spcAft>
                <a:spcPts val="0"/>
              </a:spcAft>
              <a:buClrTx/>
              <a:buFont typeface="Wingdings" panose="05000000000000000000" charset="0"/>
              <a:buChar char="Ø"/>
            </a:pPr>
            <a:r>
              <a:rPr lang="en-US" sz="3600" dirty="0" err="1">
                <a:effectLst/>
                <a:latin typeface="Times New Roman" panose="02020603050405020304" pitchFamily="18" charset="0"/>
                <a:ea typeface="Times New Roman" panose="02020603050405020304" pitchFamily="18" charset="0"/>
                <a:sym typeface="+mn-ea"/>
              </a:rPr>
              <a:t>ReLU</a:t>
            </a:r>
            <a:r>
              <a:rPr lang="en-US" sz="3600" dirty="0">
                <a:effectLst/>
                <a:latin typeface="Times New Roman" panose="02020603050405020304" pitchFamily="18" charset="0"/>
                <a:ea typeface="Times New Roman" panose="02020603050405020304" pitchFamily="18" charset="0"/>
                <a:sym typeface="+mn-ea"/>
              </a:rPr>
              <a:t> </a:t>
            </a:r>
            <a:r>
              <a:rPr lang="en-US" sz="3600" spc="-20" dirty="0">
                <a:effectLst/>
                <a:latin typeface="Times New Roman" panose="02020603050405020304" pitchFamily="18" charset="0"/>
                <a:ea typeface="Times New Roman" panose="02020603050405020304" pitchFamily="18" charset="0"/>
                <a:sym typeface="+mn-ea"/>
              </a:rPr>
              <a:t>layer </a:t>
            </a:r>
            <a:r>
              <a:rPr lang="en-US" sz="3600" dirty="0">
                <a:effectLst/>
                <a:latin typeface="Times New Roman" panose="02020603050405020304" pitchFamily="18" charset="0"/>
                <a:ea typeface="Times New Roman" panose="02020603050405020304" pitchFamily="18" charset="0"/>
                <a:sym typeface="+mn-ea"/>
              </a:rPr>
              <a:t>is nothing but the rectified linear unit, in this </a:t>
            </a:r>
            <a:r>
              <a:rPr lang="en-US" sz="3600" spc="-25" dirty="0">
                <a:effectLst/>
                <a:latin typeface="Times New Roman" panose="02020603050405020304" pitchFamily="18" charset="0"/>
                <a:ea typeface="Times New Roman" panose="02020603050405020304" pitchFamily="18" charset="0"/>
                <a:sym typeface="+mn-ea"/>
              </a:rPr>
              <a:t>layer </a:t>
            </a:r>
            <a:r>
              <a:rPr lang="en-US" sz="3600" dirty="0">
                <a:effectLst/>
                <a:latin typeface="Times New Roman" panose="02020603050405020304" pitchFamily="18" charset="0"/>
                <a:ea typeface="Times New Roman" panose="02020603050405020304" pitchFamily="18" charset="0"/>
                <a:sym typeface="+mn-ea"/>
              </a:rPr>
              <a:t>we </a:t>
            </a:r>
            <a:r>
              <a:rPr lang="en-US" sz="3600" spc="-15" dirty="0">
                <a:effectLst/>
                <a:latin typeface="Times New Roman" panose="02020603050405020304" pitchFamily="18" charset="0"/>
                <a:ea typeface="Times New Roman" panose="02020603050405020304" pitchFamily="18" charset="0"/>
                <a:sym typeface="+mn-ea"/>
              </a:rPr>
              <a:t>remove  </a:t>
            </a:r>
            <a:r>
              <a:rPr lang="en-US" sz="3600" dirty="0">
                <a:effectLst/>
                <a:latin typeface="Times New Roman" panose="02020603050405020304" pitchFamily="18" charset="0"/>
                <a:ea typeface="Times New Roman" panose="02020603050405020304" pitchFamily="18" charset="0"/>
                <a:sym typeface="+mn-ea"/>
              </a:rPr>
              <a:t>every negative </a:t>
            </a:r>
            <a:r>
              <a:rPr lang="en-US" sz="3600" spc="-15" dirty="0">
                <a:effectLst/>
                <a:latin typeface="Times New Roman" panose="02020603050405020304" pitchFamily="18" charset="0"/>
                <a:ea typeface="Times New Roman" panose="02020603050405020304" pitchFamily="18" charset="0"/>
                <a:sym typeface="+mn-ea"/>
              </a:rPr>
              <a:t>value </a:t>
            </a:r>
            <a:r>
              <a:rPr lang="en-US" sz="3600" dirty="0">
                <a:effectLst/>
                <a:latin typeface="Times New Roman" panose="02020603050405020304" pitchFamily="18" charset="0"/>
                <a:ea typeface="Times New Roman" panose="02020603050405020304" pitchFamily="18" charset="0"/>
                <a:sym typeface="+mn-ea"/>
              </a:rPr>
              <a:t>from the filtered images and replaces it with zero. </a:t>
            </a:r>
            <a:endParaRPr lang="en-US" sz="3600" dirty="0">
              <a:effectLst/>
              <a:latin typeface="Times New Roman" panose="02020603050405020304" pitchFamily="18" charset="0"/>
              <a:ea typeface="Times New Roman" panose="02020603050405020304" pitchFamily="18" charset="0"/>
            </a:endParaRPr>
          </a:p>
          <a:p>
            <a:pPr marL="463550" marR="179705" indent="-285750" algn="just">
              <a:lnSpc>
                <a:spcPct val="140000"/>
              </a:lnSpc>
              <a:spcBef>
                <a:spcPts val="660"/>
              </a:spcBef>
              <a:spcAft>
                <a:spcPts val="0"/>
              </a:spcAft>
              <a:buClrTx/>
              <a:buFont typeface="Wingdings" panose="05000000000000000000" charset="0"/>
              <a:buChar char="Ø"/>
            </a:pPr>
            <a:r>
              <a:rPr lang="en-US" sz="3600" dirty="0">
                <a:effectLst/>
                <a:latin typeface="Times New Roman" panose="02020603050405020304" pitchFamily="18" charset="0"/>
                <a:ea typeface="Times New Roman" panose="02020603050405020304" pitchFamily="18" charset="0"/>
                <a:sym typeface="+mn-ea"/>
              </a:rPr>
              <a:t>This is done to </a:t>
            </a:r>
            <a:r>
              <a:rPr lang="en-US" sz="3600" spc="-15" dirty="0">
                <a:effectLst/>
                <a:latin typeface="Times New Roman" panose="02020603050405020304" pitchFamily="18" charset="0"/>
                <a:ea typeface="Times New Roman" panose="02020603050405020304" pitchFamily="18" charset="0"/>
                <a:sym typeface="+mn-ea"/>
              </a:rPr>
              <a:t>avoid </a:t>
            </a:r>
            <a:r>
              <a:rPr lang="en-US" sz="3600" dirty="0">
                <a:effectLst/>
                <a:latin typeface="Times New Roman" panose="02020603050405020304" pitchFamily="18" charset="0"/>
                <a:ea typeface="Times New Roman" panose="02020603050405020304" pitchFamily="18" charset="0"/>
                <a:sym typeface="+mn-ea"/>
              </a:rPr>
              <a:t>the </a:t>
            </a:r>
            <a:r>
              <a:rPr lang="en-US" sz="3600" spc="-15" dirty="0">
                <a:effectLst/>
                <a:latin typeface="Times New Roman" panose="02020603050405020304" pitchFamily="18" charset="0"/>
                <a:ea typeface="Times New Roman" panose="02020603050405020304" pitchFamily="18" charset="0"/>
                <a:sym typeface="+mn-ea"/>
              </a:rPr>
              <a:t>values </a:t>
            </a:r>
            <a:r>
              <a:rPr lang="en-US" sz="3600" dirty="0">
                <a:effectLst/>
                <a:latin typeface="Times New Roman" panose="02020603050405020304" pitchFamily="18" charset="0"/>
                <a:ea typeface="Times New Roman" panose="02020603050405020304" pitchFamily="18" charset="0"/>
                <a:sym typeface="+mn-ea"/>
              </a:rPr>
              <a:t>from summing up to zeroes.</a:t>
            </a:r>
            <a:endParaRPr lang="en-US" sz="3600" dirty="0">
              <a:effectLst/>
              <a:latin typeface="Times New Roman" panose="02020603050405020304" pitchFamily="18" charset="0"/>
              <a:ea typeface="Times New Roman" panose="02020603050405020304" pitchFamily="18" charset="0"/>
            </a:endParaRPr>
          </a:p>
          <a:p>
            <a:pPr marL="463550" marR="179705" indent="-285750" algn="just">
              <a:lnSpc>
                <a:spcPct val="140000"/>
              </a:lnSpc>
              <a:spcBef>
                <a:spcPts val="660"/>
              </a:spcBef>
              <a:spcAft>
                <a:spcPts val="0"/>
              </a:spcAft>
              <a:buClrTx/>
              <a:buFont typeface="Wingdings" panose="05000000000000000000" charset="0"/>
              <a:buChar char="Ø"/>
            </a:pPr>
            <a:r>
              <a:rPr lang="en-US" sz="3600" dirty="0">
                <a:effectLst/>
                <a:latin typeface="Times New Roman" panose="02020603050405020304" pitchFamily="18" charset="0"/>
                <a:ea typeface="Times New Roman" panose="02020603050405020304" pitchFamily="18" charset="0"/>
                <a:sym typeface="+mn-ea"/>
              </a:rPr>
              <a:t> This is a transform function which activates a node only  if</a:t>
            </a:r>
            <a:r>
              <a:rPr lang="en-US" sz="3600" spc="20" dirty="0">
                <a:effectLst/>
                <a:latin typeface="Times New Roman" panose="02020603050405020304" pitchFamily="18" charset="0"/>
                <a:ea typeface="Times New Roman" panose="02020603050405020304" pitchFamily="18" charset="0"/>
                <a:sym typeface="+mn-ea"/>
              </a:rPr>
              <a:t> </a:t>
            </a:r>
            <a:r>
              <a:rPr lang="en-US" sz="3600" dirty="0">
                <a:effectLst/>
                <a:latin typeface="Times New Roman" panose="02020603050405020304" pitchFamily="18" charset="0"/>
                <a:ea typeface="Times New Roman" panose="02020603050405020304" pitchFamily="18" charset="0"/>
                <a:sym typeface="+mn-ea"/>
              </a:rPr>
              <a:t>the</a:t>
            </a:r>
            <a:r>
              <a:rPr lang="en-US" sz="3600" spc="20" dirty="0">
                <a:effectLst/>
                <a:latin typeface="Times New Roman" panose="02020603050405020304" pitchFamily="18" charset="0"/>
                <a:ea typeface="Times New Roman" panose="02020603050405020304" pitchFamily="18" charset="0"/>
                <a:sym typeface="+mn-ea"/>
              </a:rPr>
              <a:t> </a:t>
            </a:r>
            <a:r>
              <a:rPr lang="en-US" sz="3600" dirty="0">
                <a:effectLst/>
                <a:latin typeface="Times New Roman" panose="02020603050405020304" pitchFamily="18" charset="0"/>
                <a:ea typeface="Times New Roman" panose="02020603050405020304" pitchFamily="18" charset="0"/>
                <a:sym typeface="+mn-ea"/>
              </a:rPr>
              <a:t>input</a:t>
            </a:r>
            <a:r>
              <a:rPr lang="en-US" sz="3600" spc="30" dirty="0">
                <a:effectLst/>
                <a:latin typeface="Times New Roman" panose="02020603050405020304" pitchFamily="18" charset="0"/>
                <a:ea typeface="Times New Roman" panose="02020603050405020304" pitchFamily="18" charset="0"/>
                <a:sym typeface="+mn-ea"/>
              </a:rPr>
              <a:t> </a:t>
            </a:r>
            <a:r>
              <a:rPr lang="en-US" sz="3600" spc="-15" dirty="0">
                <a:effectLst/>
                <a:latin typeface="Times New Roman" panose="02020603050405020304" pitchFamily="18" charset="0"/>
                <a:ea typeface="Times New Roman" panose="02020603050405020304" pitchFamily="18" charset="0"/>
                <a:sym typeface="+mn-ea"/>
              </a:rPr>
              <a:t>value</a:t>
            </a:r>
            <a:r>
              <a:rPr lang="en-US" sz="3600" spc="-125" dirty="0">
                <a:effectLst/>
                <a:latin typeface="Times New Roman" panose="02020603050405020304" pitchFamily="18" charset="0"/>
                <a:ea typeface="Times New Roman" panose="02020603050405020304" pitchFamily="18" charset="0"/>
                <a:sym typeface="+mn-ea"/>
              </a:rPr>
              <a:t> </a:t>
            </a:r>
            <a:r>
              <a:rPr lang="en-US" sz="3600" dirty="0">
                <a:effectLst/>
                <a:latin typeface="Times New Roman" panose="02020603050405020304" pitchFamily="18" charset="0"/>
                <a:ea typeface="Times New Roman" panose="02020603050405020304" pitchFamily="18" charset="0"/>
                <a:sym typeface="+mn-ea"/>
              </a:rPr>
              <a:t>is</a:t>
            </a:r>
            <a:r>
              <a:rPr lang="en-US" sz="3600" spc="-70" dirty="0">
                <a:effectLst/>
                <a:latin typeface="Times New Roman" panose="02020603050405020304" pitchFamily="18" charset="0"/>
                <a:ea typeface="Times New Roman" panose="02020603050405020304" pitchFamily="18" charset="0"/>
                <a:sym typeface="+mn-ea"/>
              </a:rPr>
              <a:t> </a:t>
            </a:r>
            <a:r>
              <a:rPr lang="en-US" sz="3600" dirty="0">
                <a:effectLst/>
                <a:latin typeface="Times New Roman" panose="02020603050405020304" pitchFamily="18" charset="0"/>
                <a:ea typeface="Times New Roman" panose="02020603050405020304" pitchFamily="18" charset="0"/>
                <a:sym typeface="+mn-ea"/>
              </a:rPr>
              <a:t>above</a:t>
            </a:r>
            <a:r>
              <a:rPr lang="en-US" sz="3600" spc="-90" dirty="0">
                <a:effectLst/>
                <a:latin typeface="Times New Roman" panose="02020603050405020304" pitchFamily="18" charset="0"/>
                <a:ea typeface="Times New Roman" panose="02020603050405020304" pitchFamily="18" charset="0"/>
                <a:sym typeface="+mn-ea"/>
              </a:rPr>
              <a:t> </a:t>
            </a:r>
            <a:r>
              <a:rPr lang="en-US" sz="3600" dirty="0">
                <a:effectLst/>
                <a:latin typeface="Times New Roman" panose="02020603050405020304" pitchFamily="18" charset="0"/>
                <a:ea typeface="Times New Roman" panose="02020603050405020304" pitchFamily="18" charset="0"/>
                <a:sym typeface="+mn-ea"/>
              </a:rPr>
              <a:t>a</a:t>
            </a:r>
            <a:r>
              <a:rPr lang="en-US" sz="3600" spc="-90" dirty="0">
                <a:effectLst/>
                <a:latin typeface="Times New Roman" panose="02020603050405020304" pitchFamily="18" charset="0"/>
                <a:ea typeface="Times New Roman" panose="02020603050405020304" pitchFamily="18" charset="0"/>
                <a:sym typeface="+mn-ea"/>
              </a:rPr>
              <a:t> </a:t>
            </a:r>
            <a:r>
              <a:rPr lang="en-US" sz="3600" dirty="0">
                <a:effectLst/>
                <a:latin typeface="Times New Roman" panose="02020603050405020304" pitchFamily="18" charset="0"/>
                <a:ea typeface="Times New Roman" panose="02020603050405020304" pitchFamily="18" charset="0"/>
                <a:sym typeface="+mn-ea"/>
              </a:rPr>
              <a:t>certain</a:t>
            </a:r>
            <a:r>
              <a:rPr lang="en-US" sz="3600" spc="-60" dirty="0">
                <a:effectLst/>
                <a:latin typeface="Times New Roman" panose="02020603050405020304" pitchFamily="18" charset="0"/>
                <a:ea typeface="Times New Roman" panose="02020603050405020304" pitchFamily="18" charset="0"/>
                <a:sym typeface="+mn-ea"/>
              </a:rPr>
              <a:t> </a:t>
            </a:r>
            <a:r>
              <a:rPr lang="en-US" sz="3600" dirty="0">
                <a:effectLst/>
                <a:latin typeface="Times New Roman" panose="02020603050405020304" pitchFamily="18" charset="0"/>
                <a:ea typeface="Times New Roman" panose="02020603050405020304" pitchFamily="18" charset="0"/>
                <a:sym typeface="+mn-ea"/>
              </a:rPr>
              <a:t>number</a:t>
            </a:r>
            <a:r>
              <a:rPr lang="en-US" sz="3600" spc="-80" dirty="0">
                <a:effectLst/>
                <a:latin typeface="Times New Roman" panose="02020603050405020304" pitchFamily="18" charset="0"/>
                <a:ea typeface="Times New Roman" panose="02020603050405020304" pitchFamily="18" charset="0"/>
                <a:sym typeface="+mn-ea"/>
              </a:rPr>
              <a:t> </a:t>
            </a:r>
            <a:r>
              <a:rPr lang="en-US" sz="3600" dirty="0">
                <a:effectLst/>
                <a:latin typeface="Times New Roman" panose="02020603050405020304" pitchFamily="18" charset="0"/>
                <a:ea typeface="Times New Roman" panose="02020603050405020304" pitchFamily="18" charset="0"/>
                <a:sym typeface="+mn-ea"/>
              </a:rPr>
              <a:t>while</a:t>
            </a:r>
            <a:r>
              <a:rPr lang="en-US" sz="3600" spc="-60" dirty="0">
                <a:effectLst/>
                <a:latin typeface="Times New Roman" panose="02020603050405020304" pitchFamily="18" charset="0"/>
                <a:ea typeface="Times New Roman" panose="02020603050405020304" pitchFamily="18" charset="0"/>
                <a:sym typeface="+mn-ea"/>
              </a:rPr>
              <a:t> </a:t>
            </a:r>
            <a:r>
              <a:rPr lang="en-US" sz="3600" dirty="0">
                <a:effectLst/>
                <a:latin typeface="Times New Roman" panose="02020603050405020304" pitchFamily="18" charset="0"/>
                <a:ea typeface="Times New Roman" panose="02020603050405020304" pitchFamily="18" charset="0"/>
                <a:sym typeface="+mn-ea"/>
              </a:rPr>
              <a:t>the</a:t>
            </a:r>
            <a:r>
              <a:rPr lang="en-US" sz="3600" spc="-80" dirty="0">
                <a:effectLst/>
                <a:latin typeface="Times New Roman" panose="02020603050405020304" pitchFamily="18" charset="0"/>
                <a:ea typeface="Times New Roman" panose="02020603050405020304" pitchFamily="18" charset="0"/>
                <a:sym typeface="+mn-ea"/>
              </a:rPr>
              <a:t> </a:t>
            </a:r>
            <a:r>
              <a:rPr lang="en-US" sz="3600" dirty="0">
                <a:effectLst/>
                <a:latin typeface="Times New Roman" panose="02020603050405020304" pitchFamily="18" charset="0"/>
                <a:ea typeface="Times New Roman" panose="02020603050405020304" pitchFamily="18" charset="0"/>
                <a:sym typeface="+mn-ea"/>
              </a:rPr>
              <a:t>input</a:t>
            </a:r>
            <a:r>
              <a:rPr lang="en-US" sz="3600" spc="-60" dirty="0">
                <a:effectLst/>
                <a:latin typeface="Times New Roman" panose="02020603050405020304" pitchFamily="18" charset="0"/>
                <a:ea typeface="Times New Roman" panose="02020603050405020304" pitchFamily="18" charset="0"/>
                <a:sym typeface="+mn-ea"/>
              </a:rPr>
              <a:t> </a:t>
            </a:r>
            <a:r>
              <a:rPr lang="en-US" sz="3600" dirty="0">
                <a:effectLst/>
                <a:latin typeface="Times New Roman" panose="02020603050405020304" pitchFamily="18" charset="0"/>
                <a:ea typeface="Times New Roman" panose="02020603050405020304" pitchFamily="18" charset="0"/>
                <a:sym typeface="+mn-ea"/>
              </a:rPr>
              <a:t>is</a:t>
            </a:r>
            <a:r>
              <a:rPr lang="en-US" sz="3600" spc="-95" dirty="0">
                <a:effectLst/>
                <a:latin typeface="Times New Roman" panose="02020603050405020304" pitchFamily="18" charset="0"/>
                <a:ea typeface="Times New Roman" panose="02020603050405020304" pitchFamily="18" charset="0"/>
                <a:sym typeface="+mn-ea"/>
              </a:rPr>
              <a:t> </a:t>
            </a:r>
            <a:r>
              <a:rPr lang="en-US" sz="3600" dirty="0">
                <a:effectLst/>
                <a:latin typeface="Times New Roman" panose="02020603050405020304" pitchFamily="18" charset="0"/>
                <a:ea typeface="Times New Roman" panose="02020603050405020304" pitchFamily="18" charset="0"/>
                <a:sym typeface="+mn-ea"/>
              </a:rPr>
              <a:t>below</a:t>
            </a:r>
            <a:r>
              <a:rPr lang="en-US" sz="3600" spc="-45" dirty="0">
                <a:effectLst/>
                <a:latin typeface="Times New Roman" panose="02020603050405020304" pitchFamily="18" charset="0"/>
                <a:ea typeface="Times New Roman" panose="02020603050405020304" pitchFamily="18" charset="0"/>
                <a:sym typeface="+mn-ea"/>
              </a:rPr>
              <a:t> </a:t>
            </a:r>
            <a:r>
              <a:rPr lang="en-US" sz="3600" dirty="0">
                <a:effectLst/>
                <a:latin typeface="Times New Roman" panose="02020603050405020304" pitchFamily="18" charset="0"/>
                <a:ea typeface="Times New Roman" panose="02020603050405020304" pitchFamily="18" charset="0"/>
                <a:sym typeface="+mn-ea"/>
              </a:rPr>
              <a:t>zero</a:t>
            </a:r>
            <a:r>
              <a:rPr lang="en-US" sz="3600" spc="-80" dirty="0">
                <a:effectLst/>
                <a:latin typeface="Times New Roman" panose="02020603050405020304" pitchFamily="18" charset="0"/>
                <a:ea typeface="Times New Roman" panose="02020603050405020304" pitchFamily="18" charset="0"/>
                <a:sym typeface="+mn-ea"/>
              </a:rPr>
              <a:t> </a:t>
            </a:r>
            <a:r>
              <a:rPr lang="en-US" sz="3600" dirty="0">
                <a:effectLst/>
                <a:latin typeface="Times New Roman" panose="02020603050405020304" pitchFamily="18" charset="0"/>
                <a:ea typeface="Times New Roman" panose="02020603050405020304" pitchFamily="18" charset="0"/>
                <a:sym typeface="+mn-ea"/>
              </a:rPr>
              <a:t>the</a:t>
            </a:r>
            <a:r>
              <a:rPr lang="en-US" sz="3600" spc="-65" dirty="0">
                <a:effectLst/>
                <a:latin typeface="Times New Roman" panose="02020603050405020304" pitchFamily="18" charset="0"/>
                <a:ea typeface="Times New Roman" panose="02020603050405020304" pitchFamily="18" charset="0"/>
                <a:sym typeface="+mn-ea"/>
              </a:rPr>
              <a:t> </a:t>
            </a:r>
            <a:r>
              <a:rPr lang="en-US" sz="3600" dirty="0">
                <a:effectLst/>
                <a:latin typeface="Times New Roman" panose="02020603050405020304" pitchFamily="18" charset="0"/>
                <a:ea typeface="Times New Roman" panose="02020603050405020304" pitchFamily="18" charset="0"/>
                <a:sym typeface="+mn-ea"/>
              </a:rPr>
              <a:t>output</a:t>
            </a:r>
            <a:r>
              <a:rPr lang="en-US" sz="3600" spc="-70" dirty="0">
                <a:effectLst/>
                <a:latin typeface="Times New Roman" panose="02020603050405020304" pitchFamily="18" charset="0"/>
                <a:ea typeface="Times New Roman" panose="02020603050405020304" pitchFamily="18" charset="0"/>
                <a:sym typeface="+mn-ea"/>
              </a:rPr>
              <a:t> </a:t>
            </a:r>
            <a:r>
              <a:rPr lang="en-US" sz="3600" dirty="0">
                <a:effectLst/>
                <a:latin typeface="Times New Roman" panose="02020603050405020304" pitchFamily="18" charset="0"/>
                <a:ea typeface="Times New Roman" panose="02020603050405020304" pitchFamily="18" charset="0"/>
                <a:sym typeface="+mn-ea"/>
              </a:rPr>
              <a:t>will</a:t>
            </a:r>
            <a:r>
              <a:rPr lang="en-US" sz="3600" spc="-55" dirty="0">
                <a:effectLst/>
                <a:latin typeface="Times New Roman" panose="02020603050405020304" pitchFamily="18" charset="0"/>
                <a:ea typeface="Times New Roman" panose="02020603050405020304" pitchFamily="18" charset="0"/>
                <a:sym typeface="+mn-ea"/>
              </a:rPr>
              <a:t> </a:t>
            </a:r>
            <a:r>
              <a:rPr lang="en-US" sz="3600" dirty="0">
                <a:effectLst/>
                <a:latin typeface="Times New Roman" panose="02020603050405020304" pitchFamily="18" charset="0"/>
                <a:ea typeface="Times New Roman" panose="02020603050405020304" pitchFamily="18" charset="0"/>
                <a:sym typeface="+mn-ea"/>
              </a:rPr>
              <a:t>be</a:t>
            </a:r>
            <a:r>
              <a:rPr lang="en-US" sz="3600" spc="-20" dirty="0">
                <a:effectLst/>
                <a:latin typeface="Times New Roman" panose="02020603050405020304" pitchFamily="18" charset="0"/>
                <a:ea typeface="Times New Roman" panose="02020603050405020304" pitchFamily="18" charset="0"/>
                <a:sym typeface="+mn-ea"/>
              </a:rPr>
              <a:t> </a:t>
            </a:r>
            <a:r>
              <a:rPr lang="en-US" sz="3600" dirty="0">
                <a:effectLst/>
                <a:latin typeface="Times New Roman" panose="02020603050405020304" pitchFamily="18" charset="0"/>
                <a:ea typeface="Times New Roman" panose="02020603050405020304" pitchFamily="18" charset="0"/>
                <a:sym typeface="+mn-ea"/>
              </a:rPr>
              <a:t>zero then </a:t>
            </a:r>
            <a:r>
              <a:rPr lang="en-US" sz="3600" spc="-15" dirty="0">
                <a:effectLst/>
                <a:latin typeface="Times New Roman" panose="02020603050405020304" pitchFamily="18" charset="0"/>
                <a:ea typeface="Times New Roman" panose="02020603050405020304" pitchFamily="18" charset="0"/>
                <a:sym typeface="+mn-ea"/>
              </a:rPr>
              <a:t>remove </a:t>
            </a:r>
            <a:r>
              <a:rPr lang="en-US" sz="3600" dirty="0">
                <a:effectLst/>
                <a:latin typeface="Times New Roman" panose="02020603050405020304" pitchFamily="18" charset="0"/>
                <a:ea typeface="Times New Roman" panose="02020603050405020304" pitchFamily="18" charset="0"/>
                <a:sym typeface="+mn-ea"/>
              </a:rPr>
              <a:t>all the negative </a:t>
            </a:r>
            <a:r>
              <a:rPr lang="en-US" sz="3600" spc="-15" dirty="0">
                <a:effectLst/>
                <a:latin typeface="Times New Roman" panose="02020603050405020304" pitchFamily="18" charset="0"/>
                <a:ea typeface="Times New Roman" panose="02020603050405020304" pitchFamily="18" charset="0"/>
                <a:sym typeface="+mn-ea"/>
              </a:rPr>
              <a:t>values </a:t>
            </a:r>
            <a:r>
              <a:rPr lang="en-US" sz="3600" dirty="0">
                <a:effectLst/>
                <a:latin typeface="Times New Roman" panose="02020603050405020304" pitchFamily="18" charset="0"/>
                <a:ea typeface="Times New Roman" panose="02020603050405020304" pitchFamily="18" charset="0"/>
                <a:sym typeface="+mn-ea"/>
              </a:rPr>
              <a:t>from the</a:t>
            </a:r>
            <a:r>
              <a:rPr lang="en-US" sz="3600" spc="65" dirty="0">
                <a:effectLst/>
                <a:latin typeface="Times New Roman" panose="02020603050405020304" pitchFamily="18" charset="0"/>
                <a:ea typeface="Times New Roman" panose="02020603050405020304" pitchFamily="18" charset="0"/>
                <a:sym typeface="+mn-ea"/>
              </a:rPr>
              <a:t> </a:t>
            </a:r>
            <a:r>
              <a:rPr lang="en-US" sz="3600" dirty="0">
                <a:effectLst/>
                <a:latin typeface="Times New Roman" panose="02020603050405020304" pitchFamily="18" charset="0"/>
                <a:ea typeface="Times New Roman" panose="02020603050405020304" pitchFamily="18" charset="0"/>
                <a:sym typeface="+mn-ea"/>
              </a:rPr>
              <a:t>matrix.</a:t>
            </a:r>
            <a:endParaRPr lang="en-IN" sz="3600" dirty="0">
              <a:effectLst/>
              <a:latin typeface="Times New Roman" panose="02020603050405020304" pitchFamily="18" charset="0"/>
              <a:ea typeface="Times New Roman" panose="02020603050405020304" pitchFamily="18" charset="0"/>
            </a:endParaRPr>
          </a:p>
          <a:p>
            <a:pPr>
              <a:lnSpc>
                <a:spcPct val="140000"/>
              </a:lnSpc>
              <a:buClrTx/>
              <a:buFont typeface="Wingdings" panose="05000000000000000000" charset="0"/>
              <a:buChar char="Ø"/>
            </a:pPr>
            <a:endParaRPr lang="en-US" sz="3600" b="1"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charset="0"/>
              <a:buChar char="Ø"/>
            </a:pPr>
            <a:endParaRPr lang="en-US" b="1" dirty="0">
              <a:solidFill>
                <a:schemeClr val="tx1"/>
              </a:solidFill>
              <a:latin typeface="Times New Roman" panose="02020603050405020304" pitchFamily="18" charset="0"/>
              <a:cs typeface="Times New Roman" panose="02020603050405020304" pitchFamily="18" charset="0"/>
            </a:endParaRPr>
          </a:p>
          <a:p>
            <a:pPr marR="238125">
              <a:lnSpc>
                <a:spcPct val="150000"/>
              </a:lnSpc>
              <a:spcAft>
                <a:spcPts val="0"/>
              </a:spcAft>
              <a:buClr>
                <a:schemeClr val="tx1"/>
              </a:buClr>
              <a:buFont typeface="Wingdings" panose="05000000000000000000" charset="0"/>
              <a:buChar char="Ø"/>
            </a:pPr>
            <a:endParaRPr lang="en-IN" dirty="0">
              <a:effectLst/>
              <a:latin typeface="Times New Roman" panose="02020603050405020304" pitchFamily="18" charset="0"/>
              <a:ea typeface="Times New Roman" panose="02020603050405020304" pitchFamily="18" charset="0"/>
            </a:endParaRPr>
          </a:p>
          <a:p>
            <a:pPr>
              <a:lnSpc>
                <a:spcPct val="170000"/>
              </a:lnSpc>
              <a:buFont typeface="Wingdings" panose="05000000000000000000" charset="0"/>
              <a:buChar char="Ø"/>
            </a:pPr>
            <a:r>
              <a:rPr lang="en-US" dirty="0">
                <a:latin typeface="Times New Roman" panose="02020603050405020304" pitchFamily="18" charset="0"/>
                <a:cs typeface="Times New Roman" panose="02020603050405020304" pitchFamily="18" charset="0"/>
                <a:sym typeface="+mn-ea"/>
              </a:rPr>
              <a:t>       </a:t>
            </a:r>
            <a:endParaRPr lang="en-IN" dirty="0">
              <a:solidFill>
                <a:schemeClr val="tx1"/>
              </a:solidFill>
            </a:endParaRPr>
          </a:p>
          <a:p>
            <a:pPr>
              <a:buFont typeface="Wingdings" panose="05000000000000000000" charset="0"/>
              <a:buChar char="Ø"/>
            </a:pPr>
            <a:endParaRPr lang="en-US"/>
          </a:p>
        </p:txBody>
      </p:sp>
      <p:sp>
        <p:nvSpPr>
          <p:cNvPr id="12" name="Rectangle 8"/>
          <p:cNvSpPr/>
          <p:nvPr/>
        </p:nvSpPr>
        <p:spPr>
          <a:xfrm>
            <a:off x="7620" y="60960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99440" y="1828800"/>
            <a:ext cx="8305800" cy="411480"/>
          </a:xfrm>
        </p:spPr>
        <p:txBody>
          <a:bodyPr>
            <a:scene3d>
              <a:camera prst="orthographicFront"/>
              <a:lightRig rig="freezing" dir="t">
                <a:rot lat="0" lon="0" rev="5640000"/>
              </a:lightRig>
            </a:scene3d>
            <a:sp3d prstMaterial="flat">
              <a:contourClr>
                <a:schemeClr val="tx2"/>
              </a:contourClr>
            </a:sp3d>
          </a:bodyPr>
          <a:p>
            <a:r>
              <a:rPr lang="en-IN" altLang="en-US" sz="18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POOLING LAYER                                                      FULLY CONNECTED LAYER</a:t>
            </a:r>
            <a:endParaRPr lang="en-IN" altLang="en-US" sz="18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Text Box 2"/>
          <p:cNvSpPr txBox="1"/>
          <p:nvPr/>
        </p:nvSpPr>
        <p:spPr>
          <a:xfrm>
            <a:off x="599440" y="2481580"/>
            <a:ext cx="309880" cy="368300"/>
          </a:xfrm>
          <a:prstGeom prst="rect">
            <a:avLst/>
          </a:prstGeom>
          <a:noFill/>
        </p:spPr>
        <p:txBody>
          <a:bodyPr wrap="none" rtlCol="0">
            <a:spAutoFit/>
          </a:bodyPr>
          <a:p>
            <a:endParaRPr lang="en-US"/>
          </a:p>
        </p:txBody>
      </p:sp>
      <p:sp>
        <p:nvSpPr>
          <p:cNvPr id="9" name="Title 8"/>
          <p:cNvSpPr>
            <a:spLocks noGrp="1"/>
          </p:cNvSpPr>
          <p:nvPr/>
        </p:nvSpPr>
        <p:spPr>
          <a:xfrm>
            <a:off x="677545" y="609600"/>
            <a:ext cx="8596630" cy="778510"/>
          </a:xfrm>
          <a:prstGeom prst="rect">
            <a:avLst/>
          </a:prstGeom>
        </p:spPr>
        <p:txBody>
          <a:bodyPr vert="horz" lIns="91440" tIns="45720" rIns="91440" bIns="45720" rtlCol="0" anchor="t">
            <a:normAutofit fontScale="6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US"/>
            </a:br>
            <a:endParaRPr lang="en-US"/>
          </a:p>
        </p:txBody>
      </p:sp>
      <p:pic>
        <p:nvPicPr>
          <p:cNvPr id="5" name="Content Placeholder 4"/>
          <p:cNvPicPr>
            <a:picLocks noChangeAspect="1"/>
          </p:cNvPicPr>
          <p:nvPr>
            <p:ph sz="half" idx="1"/>
          </p:nvPr>
        </p:nvPicPr>
        <p:blipFill rotWithShape="1">
          <a:blip r:embed="rId1">
            <a:extLst>
              <a:ext uri="{28A0092B-C50C-407E-A947-70E740481C1C}">
                <a14:useLocalDpi xmlns:a14="http://schemas.microsoft.com/office/drawing/2010/main" val="0"/>
              </a:ext>
            </a:extLst>
          </a:blip>
          <a:srcRect l="28881" t="29227" r="14111" b="48348"/>
          <a:stretch>
            <a:fillRect/>
          </a:stretch>
        </p:blipFill>
        <p:spPr>
          <a:xfrm>
            <a:off x="76200" y="2472055"/>
            <a:ext cx="5120005" cy="2880360"/>
          </a:xfrm>
          <a:prstGeom prst="rect">
            <a:avLst/>
          </a:prstGeom>
        </p:spPr>
      </p:pic>
      <p:pic>
        <p:nvPicPr>
          <p:cNvPr id="10" name="Content Placeholder 9"/>
          <p:cNvPicPr>
            <a:picLocks noChangeAspect="1"/>
          </p:cNvPicPr>
          <p:nvPr>
            <p:ph sz="half" idx="2"/>
          </p:nvPr>
        </p:nvPicPr>
        <p:blipFill>
          <a:blip r:embed="rId2"/>
          <a:srcRect r="12274" b="15478"/>
          <a:stretch>
            <a:fillRect/>
          </a:stretch>
        </p:blipFill>
        <p:spPr>
          <a:xfrm>
            <a:off x="5196205" y="3219450"/>
            <a:ext cx="1529715" cy="1196975"/>
          </a:xfrm>
          <a:prstGeom prst="rect">
            <a:avLst/>
          </a:prstGeom>
        </p:spPr>
      </p:pic>
      <p:pic>
        <p:nvPicPr>
          <p:cNvPr id="11" name="Picture 10"/>
          <p:cNvPicPr>
            <a:picLocks noChangeAspect="1"/>
          </p:cNvPicPr>
          <p:nvPr/>
        </p:nvPicPr>
        <p:blipFill>
          <a:blip r:embed="rId3"/>
          <a:stretch>
            <a:fillRect/>
          </a:stretch>
        </p:blipFill>
        <p:spPr>
          <a:xfrm flipV="1">
            <a:off x="6223000" y="3308350"/>
            <a:ext cx="695960" cy="830580"/>
          </a:xfrm>
          <a:prstGeom prst="rect">
            <a:avLst/>
          </a:prstGeom>
        </p:spPr>
      </p:pic>
      <p:pic>
        <p:nvPicPr>
          <p:cNvPr id="12" name="Picture 11"/>
          <p:cNvPicPr>
            <a:picLocks noChangeAspect="1"/>
          </p:cNvPicPr>
          <p:nvPr/>
        </p:nvPicPr>
        <p:blipFill>
          <a:blip r:embed="rId4"/>
          <a:srcRect l="4886" t="6232" r="4017" b="8771"/>
          <a:stretch>
            <a:fillRect/>
          </a:stretch>
        </p:blipFill>
        <p:spPr>
          <a:xfrm>
            <a:off x="7889875" y="3318510"/>
            <a:ext cx="1191260" cy="935355"/>
          </a:xfrm>
          <a:prstGeom prst="rect">
            <a:avLst/>
          </a:prstGeom>
        </p:spPr>
      </p:pic>
      <p:pic>
        <p:nvPicPr>
          <p:cNvPr id="13" name="Picture 12"/>
          <p:cNvPicPr>
            <a:picLocks noChangeAspect="1"/>
          </p:cNvPicPr>
          <p:nvPr/>
        </p:nvPicPr>
        <p:blipFill>
          <a:blip r:embed="rId5"/>
          <a:stretch>
            <a:fillRect/>
          </a:stretch>
        </p:blipFill>
        <p:spPr>
          <a:xfrm>
            <a:off x="7307580" y="3295015"/>
            <a:ext cx="577215" cy="859790"/>
          </a:xfrm>
          <a:prstGeom prst="rect">
            <a:avLst/>
          </a:prstGeom>
        </p:spPr>
      </p:pic>
      <p:graphicFrame>
        <p:nvGraphicFramePr>
          <p:cNvPr id="19" name="Table 18"/>
          <p:cNvGraphicFramePr/>
          <p:nvPr/>
        </p:nvGraphicFramePr>
        <p:xfrm>
          <a:off x="7317105" y="3124200"/>
          <a:ext cx="208280" cy="2286000"/>
        </p:xfrm>
        <a:graphic>
          <a:graphicData uri="http://schemas.openxmlformats.org/drawingml/2006/table">
            <a:tbl>
              <a:tblPr firstRow="1" bandRow="1">
                <a:tableStyleId>{5C22544A-7EE6-4342-B048-85BDC9FD1C3A}</a:tableStyleId>
              </a:tblPr>
              <a:tblGrid>
                <a:gridCol w="208280"/>
              </a:tblGrid>
              <a:tr h="365760">
                <a:tc>
                  <a:txBody>
                    <a:bodyPr/>
                    <a:p>
                      <a:pPr>
                        <a:buNone/>
                      </a:pPr>
                      <a:endParaRPr lang="en-IN" altLang="en-US"/>
                    </a:p>
                  </a:txBody>
                  <a:tcPr>
                    <a:solidFill>
                      <a:schemeClr val="bg1"/>
                    </a:solidFill>
                  </a:tcPr>
                </a:tc>
              </a:tr>
              <a:tr h="1188720">
                <a:tc>
                  <a:txBody>
                    <a:bodyPr/>
                    <a:p>
                      <a:pPr>
                        <a:buNone/>
                      </a:pPr>
                      <a:endParaRPr lang="en-IN" altLang="en-US"/>
                    </a:p>
                  </a:txBody>
                  <a:tcPr>
                    <a:solidFill>
                      <a:schemeClr val="bg1"/>
                    </a:solidFill>
                  </a:tcPr>
                </a:tc>
              </a:tr>
              <a:tr h="365760">
                <a:tc>
                  <a:txBody>
                    <a:bodyPr/>
                    <a:p>
                      <a:pPr>
                        <a:buNone/>
                      </a:pPr>
                      <a:endParaRPr lang="en-IN" altLang="en-US"/>
                    </a:p>
                  </a:txBody>
                  <a:tcPr>
                    <a:solidFill>
                      <a:schemeClr val="bg1"/>
                    </a:solidFill>
                  </a:tcPr>
                </a:tc>
              </a:tr>
              <a:tr h="365760">
                <a:tc>
                  <a:txBody>
                    <a:bodyPr/>
                    <a:p>
                      <a:pPr>
                        <a:buNone/>
                      </a:pPr>
                      <a:endParaRPr lang="en-IN" altLang="en-US"/>
                    </a:p>
                  </a:txBody>
                  <a:tcPr>
                    <a:solidFill>
                      <a:schemeClr val="bg1"/>
                    </a:solidFill>
                  </a:tcPr>
                </a:tc>
              </a:tr>
            </a:tbl>
          </a:graphicData>
        </a:graphic>
      </p:graphicFrame>
      <p:sp>
        <p:nvSpPr>
          <p:cNvPr id="20" name="Rectangles 19"/>
          <p:cNvSpPr/>
          <p:nvPr/>
        </p:nvSpPr>
        <p:spPr>
          <a:xfrm>
            <a:off x="6929120" y="2900045"/>
            <a:ext cx="508635" cy="1925320"/>
          </a:xfrm>
          <a:prstGeom prst="rect">
            <a:avLst/>
          </a:prstGeom>
          <a:solidFill>
            <a:schemeClr val="bg1"/>
          </a:solidFill>
          <a:ln w="127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Text Box 21"/>
          <p:cNvSpPr txBox="1"/>
          <p:nvPr/>
        </p:nvSpPr>
        <p:spPr>
          <a:xfrm>
            <a:off x="7038975" y="3054985"/>
            <a:ext cx="268605" cy="1198880"/>
          </a:xfrm>
          <a:prstGeom prst="rect">
            <a:avLst/>
          </a:prstGeom>
          <a:noFill/>
        </p:spPr>
        <p:txBody>
          <a:bodyPr wrap="square" rtlCol="0">
            <a:spAutoFit/>
          </a:bodyPr>
          <a:p>
            <a:r>
              <a:rPr lang="en-IN" altLang="en-US"/>
              <a:t>2</a:t>
            </a:r>
            <a:endParaRPr lang="en-IN" altLang="en-US"/>
          </a:p>
          <a:p>
            <a:endParaRPr lang="en-IN" altLang="en-US"/>
          </a:p>
          <a:p>
            <a:endParaRPr lang="en-IN" altLang="en-US"/>
          </a:p>
          <a:p>
            <a:endParaRPr lang="en-IN" altLang="en-US"/>
          </a:p>
        </p:txBody>
      </p:sp>
      <p:sp>
        <p:nvSpPr>
          <p:cNvPr id="14" name="Text Box 13"/>
          <p:cNvSpPr txBox="1"/>
          <p:nvPr/>
        </p:nvSpPr>
        <p:spPr>
          <a:xfrm>
            <a:off x="3429000" y="4417695"/>
            <a:ext cx="1104265" cy="368300"/>
          </a:xfrm>
          <a:prstGeom prst="rect">
            <a:avLst/>
          </a:prstGeom>
          <a:noFill/>
        </p:spPr>
        <p:txBody>
          <a:bodyPr wrap="square" rtlCol="0">
            <a:spAutoFit/>
          </a:bodyPr>
          <a:p>
            <a:r>
              <a:rPr lang="en-IN" altLang="en-US" sz="1000">
                <a:latin typeface="Times New Roman" panose="02020603050405020304" pitchFamily="18" charset="0"/>
                <a:cs typeface="Times New Roman" panose="02020603050405020304" pitchFamily="18" charset="0"/>
              </a:rPr>
              <a:t>Pooling Layer</a:t>
            </a:r>
            <a:endParaRPr lang="en-IN" altLang="en-US" sz="1000">
              <a:latin typeface="Times New Roman" panose="02020603050405020304" pitchFamily="18" charset="0"/>
              <a:cs typeface="Times New Roman" panose="02020603050405020304" pitchFamily="18" charset="0"/>
            </a:endParaRPr>
          </a:p>
          <a:p>
            <a:r>
              <a:rPr lang="en-IN" altLang="en-US" sz="800">
                <a:latin typeface="Times New Roman" panose="02020603050405020304" pitchFamily="18" charset="0"/>
                <a:cs typeface="Times New Roman" panose="02020603050405020304" pitchFamily="18" charset="0"/>
              </a:rPr>
              <a:t>[MAX Pooling]</a:t>
            </a:r>
            <a:endParaRPr lang="en-IN" altLang="en-US" sz="800">
              <a:latin typeface="Times New Roman" panose="02020603050405020304" pitchFamily="18" charset="0"/>
              <a:cs typeface="Times New Roman" panose="02020603050405020304" pitchFamily="18" charset="0"/>
            </a:endParaRPr>
          </a:p>
        </p:txBody>
      </p:sp>
      <p:cxnSp>
        <p:nvCxnSpPr>
          <p:cNvPr id="15" name="Straight Connector 14"/>
          <p:cNvCxnSpPr/>
          <p:nvPr/>
        </p:nvCxnSpPr>
        <p:spPr>
          <a:xfrm flipV="1">
            <a:off x="7010400" y="3421380"/>
            <a:ext cx="441960" cy="76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20" idx="1"/>
            <a:endCxn id="20" idx="3"/>
          </p:cNvCxnSpPr>
          <p:nvPr/>
        </p:nvCxnSpPr>
        <p:spPr>
          <a:xfrm>
            <a:off x="6929120" y="3862705"/>
            <a:ext cx="5086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925310" y="4448810"/>
            <a:ext cx="536575" cy="6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7000240" y="3462020"/>
            <a:ext cx="301625" cy="368300"/>
          </a:xfrm>
          <a:prstGeom prst="rect">
            <a:avLst/>
          </a:prstGeom>
          <a:noFill/>
        </p:spPr>
        <p:txBody>
          <a:bodyPr wrap="square" rtlCol="0">
            <a:spAutoFit/>
          </a:bodyPr>
          <a:p>
            <a:r>
              <a:rPr lang="en-IN" altLang="en-US"/>
              <a:t>5</a:t>
            </a:r>
            <a:endParaRPr lang="en-IN" altLang="en-US"/>
          </a:p>
        </p:txBody>
      </p:sp>
      <p:sp>
        <p:nvSpPr>
          <p:cNvPr id="21" name="Text Box 20"/>
          <p:cNvSpPr txBox="1"/>
          <p:nvPr/>
        </p:nvSpPr>
        <p:spPr>
          <a:xfrm>
            <a:off x="7036435" y="3962400"/>
            <a:ext cx="349885" cy="368300"/>
          </a:xfrm>
          <a:prstGeom prst="rect">
            <a:avLst/>
          </a:prstGeom>
          <a:noFill/>
        </p:spPr>
        <p:txBody>
          <a:bodyPr wrap="square" rtlCol="0">
            <a:spAutoFit/>
          </a:bodyPr>
          <a:p>
            <a:r>
              <a:rPr lang="en-IN" altLang="en-US"/>
              <a:t>3</a:t>
            </a:r>
            <a:endParaRPr lang="en-IN" altLang="en-US"/>
          </a:p>
        </p:txBody>
      </p:sp>
      <p:sp>
        <p:nvSpPr>
          <p:cNvPr id="23" name="Text Box 22"/>
          <p:cNvSpPr txBox="1"/>
          <p:nvPr/>
        </p:nvSpPr>
        <p:spPr>
          <a:xfrm>
            <a:off x="7383780" y="4704715"/>
            <a:ext cx="332740" cy="368300"/>
          </a:xfrm>
          <a:prstGeom prst="rect">
            <a:avLst/>
          </a:prstGeom>
          <a:noFill/>
        </p:spPr>
        <p:txBody>
          <a:bodyPr wrap="square" rtlCol="0">
            <a:spAutoFit/>
          </a:bodyPr>
          <a:p>
            <a:endParaRPr lang="en-US"/>
          </a:p>
        </p:txBody>
      </p:sp>
      <p:sp>
        <p:nvSpPr>
          <p:cNvPr id="24" name="Text Box 23"/>
          <p:cNvSpPr txBox="1"/>
          <p:nvPr/>
        </p:nvSpPr>
        <p:spPr>
          <a:xfrm>
            <a:off x="7010400" y="4430395"/>
            <a:ext cx="332740" cy="368300"/>
          </a:xfrm>
          <a:prstGeom prst="rect">
            <a:avLst/>
          </a:prstGeom>
          <a:noFill/>
        </p:spPr>
        <p:txBody>
          <a:bodyPr wrap="square" rtlCol="0">
            <a:spAutoFit/>
          </a:bodyPr>
          <a:p>
            <a:r>
              <a:rPr lang="en-IN" altLang="en-US"/>
              <a:t>7</a:t>
            </a:r>
            <a:endParaRPr lang="en-IN" altLang="en-US"/>
          </a:p>
        </p:txBody>
      </p:sp>
      <p:sp>
        <p:nvSpPr>
          <p:cNvPr id="25" name="Text Box 24"/>
          <p:cNvSpPr txBox="1"/>
          <p:nvPr/>
        </p:nvSpPr>
        <p:spPr>
          <a:xfrm>
            <a:off x="4419600" y="4378960"/>
            <a:ext cx="1059815" cy="398780"/>
          </a:xfrm>
          <a:prstGeom prst="rect">
            <a:avLst/>
          </a:prstGeom>
          <a:noFill/>
        </p:spPr>
        <p:txBody>
          <a:bodyPr wrap="square" rtlCol="0">
            <a:spAutoFit/>
          </a:bodyPr>
          <a:p>
            <a:r>
              <a:rPr lang="en-IN" altLang="en-US" sz="1000">
                <a:latin typeface="Times New Roman" panose="02020603050405020304" pitchFamily="18" charset="0"/>
                <a:cs typeface="Times New Roman" panose="02020603050405020304" pitchFamily="18" charset="0"/>
              </a:rPr>
              <a:t>Pooled output:A</a:t>
            </a:r>
            <a:endParaRPr lang="en-IN" altLang="en-US" sz="1000">
              <a:latin typeface="Times New Roman" panose="02020603050405020304" pitchFamily="18" charset="0"/>
              <a:cs typeface="Times New Roman" panose="02020603050405020304" pitchFamily="18" charset="0"/>
            </a:endParaRPr>
          </a:p>
          <a:p>
            <a:r>
              <a:rPr lang="en-IN" altLang="en-US" sz="1000">
                <a:latin typeface="Times New Roman" panose="02020603050405020304" pitchFamily="18" charset="0"/>
                <a:cs typeface="Times New Roman" panose="02020603050405020304" pitchFamily="18" charset="0"/>
              </a:rPr>
              <a:t>2*2 matrix</a:t>
            </a:r>
            <a:endParaRPr lang="en-IN" altLang="en-US" sz="1000">
              <a:latin typeface="Times New Roman" panose="02020603050405020304" pitchFamily="18" charset="0"/>
              <a:cs typeface="Times New Roman" panose="02020603050405020304" pitchFamily="18" charset="0"/>
            </a:endParaRPr>
          </a:p>
        </p:txBody>
      </p:sp>
      <p:sp>
        <p:nvSpPr>
          <p:cNvPr id="26" name="Text Box 25"/>
          <p:cNvSpPr txBox="1"/>
          <p:nvPr/>
        </p:nvSpPr>
        <p:spPr>
          <a:xfrm>
            <a:off x="5471795" y="4434205"/>
            <a:ext cx="1535430" cy="245110"/>
          </a:xfrm>
          <a:prstGeom prst="rect">
            <a:avLst/>
          </a:prstGeom>
          <a:noFill/>
        </p:spPr>
        <p:txBody>
          <a:bodyPr wrap="square" rtlCol="0">
            <a:spAutoFit/>
          </a:bodyPr>
          <a:p>
            <a:r>
              <a:rPr lang="en-IN" altLang="en-US" sz="1000">
                <a:latin typeface="Times New Roman" panose="02020603050405020304" pitchFamily="18" charset="0"/>
                <a:cs typeface="Times New Roman" panose="02020603050405020304" pitchFamily="18" charset="0"/>
              </a:rPr>
              <a:t>From Pooling Layer</a:t>
            </a:r>
            <a:endParaRPr lang="en-IN" altLang="en-US" sz="1000">
              <a:latin typeface="Times New Roman" panose="02020603050405020304" pitchFamily="18" charset="0"/>
              <a:cs typeface="Times New Roman" panose="02020603050405020304" pitchFamily="18" charset="0"/>
            </a:endParaRPr>
          </a:p>
        </p:txBody>
      </p:sp>
      <p:sp>
        <p:nvSpPr>
          <p:cNvPr id="27" name="Text Box 26"/>
          <p:cNvSpPr txBox="1"/>
          <p:nvPr/>
        </p:nvSpPr>
        <p:spPr>
          <a:xfrm>
            <a:off x="6725920" y="5029200"/>
            <a:ext cx="1150620" cy="245110"/>
          </a:xfrm>
          <a:prstGeom prst="rect">
            <a:avLst/>
          </a:prstGeom>
          <a:noFill/>
        </p:spPr>
        <p:txBody>
          <a:bodyPr wrap="square" rtlCol="0">
            <a:spAutoFit/>
          </a:bodyPr>
          <a:p>
            <a:r>
              <a:rPr lang="en-IN" altLang="en-US" sz="1000">
                <a:latin typeface="Times New Roman" panose="02020603050405020304" pitchFamily="18" charset="0"/>
                <a:cs typeface="Times New Roman" panose="02020603050405020304" pitchFamily="18" charset="0"/>
              </a:rPr>
              <a:t>Flattened Matrix</a:t>
            </a:r>
            <a:endParaRPr lang="en-IN" altLang="en-US" sz="1000">
              <a:latin typeface="Times New Roman" panose="02020603050405020304" pitchFamily="18" charset="0"/>
              <a:cs typeface="Times New Roman" panose="02020603050405020304" pitchFamily="18" charset="0"/>
            </a:endParaRPr>
          </a:p>
        </p:txBody>
      </p:sp>
      <p:sp>
        <p:nvSpPr>
          <p:cNvPr id="29" name="Text Box 28"/>
          <p:cNvSpPr txBox="1"/>
          <p:nvPr/>
        </p:nvSpPr>
        <p:spPr>
          <a:xfrm>
            <a:off x="1977390" y="4679315"/>
            <a:ext cx="911860" cy="368300"/>
          </a:xfrm>
          <a:prstGeom prst="rect">
            <a:avLst/>
          </a:prstGeom>
          <a:noFill/>
        </p:spPr>
        <p:txBody>
          <a:bodyPr wrap="square" rtlCol="0">
            <a:spAutoFit/>
          </a:bodyPr>
          <a:p>
            <a:r>
              <a:rPr lang="en-US" sz="900">
                <a:latin typeface="Times New Roman" panose="02020603050405020304" pitchFamily="18" charset="0"/>
                <a:cs typeface="Times New Roman" panose="02020603050405020304" pitchFamily="18" charset="0"/>
              </a:rPr>
              <a:t>ReLu Layer</a:t>
            </a:r>
            <a:endParaRPr lang="en-US" sz="900">
              <a:latin typeface="Times New Roman" panose="02020603050405020304" pitchFamily="18" charset="0"/>
              <a:cs typeface="Times New Roman" panose="02020603050405020304" pitchFamily="18" charset="0"/>
            </a:endParaRPr>
          </a:p>
          <a:p>
            <a:endParaRPr lang="en-US" sz="900">
              <a:latin typeface="Times New Roman" panose="02020603050405020304" pitchFamily="18" charset="0"/>
              <a:cs typeface="Times New Roman" panose="02020603050405020304" pitchFamily="18" charset="0"/>
            </a:endParaRPr>
          </a:p>
        </p:txBody>
      </p:sp>
      <p:sp>
        <p:nvSpPr>
          <p:cNvPr id="31" name="Rectangle 8"/>
          <p:cNvSpPr/>
          <p:nvPr/>
        </p:nvSpPr>
        <p:spPr>
          <a:xfrm>
            <a:off x="7620" y="60960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272" y="170304"/>
            <a:ext cx="8229600" cy="1219200"/>
          </a:xfrm>
        </p:spPr>
        <p:txBody>
          <a:bodyPr>
            <a:normAutofit/>
          </a:bodyPr>
          <a:lstStyle/>
          <a:p>
            <a:r>
              <a:rPr lang="en-US" sz="4000" dirty="0">
                <a:latin typeface="Times New Roman" panose="02020603050405020304" pitchFamily="18" charset="0"/>
                <a:cs typeface="Times New Roman" panose="02020603050405020304" pitchFamily="18" charset="0"/>
              </a:rPr>
              <a:t>Abstract </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3272" y="1524000"/>
            <a:ext cx="8229600" cy="4832350"/>
          </a:xfrm>
        </p:spPr>
        <p:txBody>
          <a:bodyPr>
            <a:noAutofit/>
          </a:bodyPr>
          <a:lstStyle/>
          <a:p>
            <a:pPr algn="just">
              <a:lnSpc>
                <a:spcPct val="150000"/>
              </a:lnSpc>
              <a:buFont typeface="Wingdings" panose="05000000000000000000" pitchFamily="2" charset="2"/>
              <a:buChar char="Ø"/>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The project is implemented with smart system that controls the street light based on detection of sunlight. </a:t>
            </a: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During the night time the street light gets automatically ON and during the day time it gets automatically OFF.</a:t>
            </a: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 camera is placed on top of the street light to track the actions performed on the road.</a:t>
            </a:r>
            <a:endParaRPr lang="en-US" sz="18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 addition to this, a panic button is placed on the pole, in-case of any emergency or danger, the person in danger can press this button which raises an alarm at the nearby police station. </a:t>
            </a:r>
            <a:endParaRPr lang="en-IN" sz="1800"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1800" dirty="0">
              <a:latin typeface="Times New Roman" panose="02020603050405020304" pitchFamily="18" charset="0"/>
              <a:cs typeface="Times New Roman" panose="02020603050405020304" pitchFamily="18" charset="0"/>
            </a:endParaRPr>
          </a:p>
        </p:txBody>
      </p:sp>
      <p:sp>
        <p:nvSpPr>
          <p:cNvPr id="12" name="Rectangle 8"/>
          <p:cNvSpPr/>
          <p:nvPr/>
        </p:nvSpPr>
        <p:spPr>
          <a:xfrm>
            <a:off x="7620" y="60960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21915" y="2915285"/>
            <a:ext cx="4293235" cy="2821940"/>
          </a:xfrm>
          <a:prstGeom prst="rect">
            <a:avLst/>
          </a:prstGeom>
        </p:spPr>
      </p:pic>
      <p:sp>
        <p:nvSpPr>
          <p:cNvPr id="8" name="TextBox 7"/>
          <p:cNvSpPr txBox="1"/>
          <p:nvPr/>
        </p:nvSpPr>
        <p:spPr>
          <a:xfrm>
            <a:off x="263013" y="1971073"/>
            <a:ext cx="8305800" cy="115057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    1.1 </a:t>
            </a:r>
            <a:r>
              <a:rPr lang="en-IN" sz="1600" b="1" dirty="0">
                <a:latin typeface="Times New Roman" panose="02020603050405020304" pitchFamily="18" charset="0"/>
                <a:cs typeface="Times New Roman" panose="02020603050405020304" pitchFamily="18" charset="0"/>
              </a:rPr>
              <a:t>LDR high and motion high </a:t>
            </a:r>
            <a:endParaRPr lang="en-IN" sz="1600" b="1" dirty="0">
              <a:latin typeface="Times New Roman" panose="02020603050405020304" pitchFamily="18" charset="0"/>
              <a:cs typeface="Times New Roman" panose="02020603050405020304" pitchFamily="18" charset="0"/>
            </a:endParaRPr>
          </a:p>
          <a:p>
            <a:pPr algn="just">
              <a:lnSpc>
                <a:spcPct val="150000"/>
              </a:lnSpc>
            </a:pPr>
            <a:r>
              <a:rPr lang="en-IN" dirty="0">
                <a:latin typeface="Times New Roman" panose="02020603050405020304" pitchFamily="18" charset="0"/>
                <a:cs typeface="Times New Roman" panose="02020603050405020304" pitchFamily="18" charset="0"/>
              </a:rPr>
              <a:t>            The street light automatically gets ON when the LDR is high and motion is detected.</a:t>
            </a:r>
            <a:endParaRPr lang="en-IN" dirty="0">
              <a:latin typeface="Times New Roman" panose="02020603050405020304" pitchFamily="18" charset="0"/>
              <a:cs typeface="Times New Roman" panose="02020603050405020304" pitchFamily="18" charset="0"/>
            </a:endParaRPr>
          </a:p>
        </p:txBody>
      </p:sp>
      <p:sp>
        <p:nvSpPr>
          <p:cNvPr id="9" name="TextBox 8"/>
          <p:cNvSpPr txBox="1"/>
          <p:nvPr/>
        </p:nvSpPr>
        <p:spPr>
          <a:xfrm>
            <a:off x="2444525" y="5791437"/>
            <a:ext cx="4648200"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Snapshot 1: LDR high motion high</a:t>
            </a:r>
            <a:endParaRPr lang="en-IN"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231058" y="1460255"/>
            <a:ext cx="8115300" cy="677108"/>
          </a:xfrm>
          <a:prstGeom prst="rect">
            <a:avLst/>
          </a:prstGeom>
          <a:noFill/>
        </p:spPr>
        <p:txBody>
          <a:bodyPr wrap="square" rtlCol="0">
            <a:spAutoFit/>
          </a:bodyPr>
          <a:lstStyle/>
          <a:p>
            <a:r>
              <a:rPr lang="en-IN" sz="2000" b="1" dirty="0">
                <a:effectLst/>
                <a:latin typeface="Times New Roman" panose="02020603050405020304" pitchFamily="18" charset="0"/>
                <a:ea typeface="Arial" panose="020B0604020202020204" pitchFamily="34" charset="0"/>
                <a:cs typeface="Times New Roman" panose="02020603050405020304" pitchFamily="18" charset="0"/>
              </a:rPr>
              <a:t>1. Motion detection for balancing intensity of street light</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
        <p:nvSpPr>
          <p:cNvPr id="12" name="Rectangle 8"/>
          <p:cNvSpPr/>
          <p:nvPr/>
        </p:nvSpPr>
        <p:spPr>
          <a:xfrm>
            <a:off x="7620" y="616077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4" name="Text Box 3"/>
          <p:cNvSpPr txBox="1"/>
          <p:nvPr/>
        </p:nvSpPr>
        <p:spPr>
          <a:xfrm>
            <a:off x="152400" y="609600"/>
            <a:ext cx="4629150" cy="706755"/>
          </a:xfrm>
          <a:prstGeom prst="rect">
            <a:avLst/>
          </a:prstGeom>
          <a:noFill/>
        </p:spPr>
        <p:txBody>
          <a:bodyPr wrap="none" rtlCol="0">
            <a:spAutoFit/>
          </a:bodyPr>
          <a:p>
            <a:r>
              <a:rPr lang="en-IN" altLang="en-US" sz="4000">
                <a:solidFill>
                  <a:schemeClr val="accent1"/>
                </a:solidFill>
                <a:effectLst>
                  <a:outerShdw blurRad="38100" dist="25400" dir="5400000" algn="ctr" rotWithShape="0">
                    <a:srgbClr val="6E747A">
                      <a:alpha val="43000"/>
                    </a:srgbClr>
                  </a:outerShdw>
                </a:effectLst>
              </a:rPr>
              <a:t>Results and Analysis</a:t>
            </a:r>
            <a:endParaRPr lang="en-IN" altLang="en-US" sz="400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20911"/>
            <a:ext cx="8305800" cy="517525"/>
          </a:xfrm>
        </p:spPr>
        <p:txBody>
          <a:bodyPr>
            <a:normAutofit fontScale="90000"/>
          </a:bodyPr>
          <a:lstStyle/>
          <a:p>
            <a:r>
              <a:rPr lang="en-IN" dirty="0"/>
              <a:t> </a:t>
            </a:r>
            <a:r>
              <a:rPr lang="en-IN" sz="2200" b="1" dirty="0">
                <a:solidFill>
                  <a:schemeClr val="tx1"/>
                </a:solidFill>
                <a:latin typeface="Times New Roman" panose="02020603050405020304" pitchFamily="18" charset="0"/>
                <a:cs typeface="Times New Roman" panose="02020603050405020304" pitchFamily="18" charset="0"/>
              </a:rPr>
              <a:t>1.2 LDR low and motion low</a:t>
            </a:r>
            <a:endParaRPr lang="en-IN" sz="2200" b="1" dirty="0">
              <a:solidFill>
                <a:schemeClr val="tx1"/>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09800" y="2636520"/>
            <a:ext cx="4876165" cy="2860040"/>
          </a:xfrm>
          <a:prstGeom prst="rect">
            <a:avLst/>
          </a:prstGeom>
        </p:spPr>
      </p:pic>
      <p:sp>
        <p:nvSpPr>
          <p:cNvPr id="9" name="TextBox 8"/>
          <p:cNvSpPr txBox="1"/>
          <p:nvPr/>
        </p:nvSpPr>
        <p:spPr>
          <a:xfrm>
            <a:off x="685800" y="1634754"/>
            <a:ext cx="7772400" cy="873572"/>
          </a:xfrm>
          <a:prstGeom prst="rect">
            <a:avLst/>
          </a:prstGeom>
          <a:noFill/>
        </p:spPr>
        <p:txBody>
          <a:bodyPr wrap="square" rtlCol="0">
            <a:spAutoFit/>
          </a:bodyPr>
          <a:lstStyle/>
          <a:p>
            <a:pPr algn="just">
              <a:lnSpc>
                <a:spcPct val="150000"/>
              </a:lnSpc>
            </a:pPr>
            <a:r>
              <a:rPr lang="en-IN" dirty="0">
                <a:latin typeface="Times New Roman" panose="02020603050405020304" pitchFamily="18" charset="0"/>
                <a:cs typeface="Times New Roman" panose="02020603050405020304" pitchFamily="18" charset="0"/>
              </a:rPr>
              <a:t>        The street light automatically gets OFF when it sense LDR low and no motion is detected.</a:t>
            </a:r>
            <a:endParaRPr lang="en-IN"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1942737" y="5639047"/>
            <a:ext cx="5410200"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Snapshot 2: LDR low motion low </a:t>
            </a:r>
            <a:endParaRPr lang="en-IN" dirty="0">
              <a:latin typeface="Times New Roman" panose="02020603050405020304" pitchFamily="18" charset="0"/>
              <a:cs typeface="Times New Roman" panose="02020603050405020304" pitchFamily="18" charset="0"/>
            </a:endParaRPr>
          </a:p>
        </p:txBody>
      </p:sp>
      <p:sp>
        <p:nvSpPr>
          <p:cNvPr id="12" name="Rectangle 8"/>
          <p:cNvSpPr/>
          <p:nvPr/>
        </p:nvSpPr>
        <p:spPr>
          <a:xfrm>
            <a:off x="7620" y="60960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4800" y="978317"/>
            <a:ext cx="655320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1.3. LDR high and motion low</a:t>
            </a:r>
            <a:endParaRPr lang="en-IN" sz="2000"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62200" y="2422525"/>
            <a:ext cx="4885055" cy="2976245"/>
          </a:xfrm>
          <a:prstGeom prst="rect">
            <a:avLst/>
          </a:prstGeom>
        </p:spPr>
      </p:pic>
      <p:sp>
        <p:nvSpPr>
          <p:cNvPr id="9" name="TextBox 8"/>
          <p:cNvSpPr txBox="1"/>
          <p:nvPr/>
        </p:nvSpPr>
        <p:spPr>
          <a:xfrm>
            <a:off x="609600" y="1447800"/>
            <a:ext cx="7772400" cy="873572"/>
          </a:xfrm>
          <a:prstGeom prst="rect">
            <a:avLst/>
          </a:prstGeom>
          <a:noFill/>
        </p:spPr>
        <p:txBody>
          <a:bodyPr wrap="square" rtlCol="0">
            <a:spAutoFit/>
          </a:bodyPr>
          <a:lstStyle/>
          <a:p>
            <a:pPr algn="just">
              <a:lnSpc>
                <a:spcPct val="150000"/>
              </a:lnSpc>
            </a:pPr>
            <a:r>
              <a:rPr lang="en-IN" dirty="0"/>
              <a:t>          </a:t>
            </a:r>
            <a:r>
              <a:rPr lang="en-IN" dirty="0">
                <a:latin typeface="Times New Roman" panose="02020603050405020304" pitchFamily="18" charset="0"/>
                <a:cs typeface="Times New Roman" panose="02020603050405020304" pitchFamily="18" charset="0"/>
              </a:rPr>
              <a:t>Alternative street light gets ON when LDR is high and no motion is detected. Hence the energy can be saved.</a:t>
            </a:r>
            <a:endParaRPr lang="en-IN"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2286000" y="5638800"/>
            <a:ext cx="4953000"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Snapshot 3: LDR high motion low</a:t>
            </a:r>
            <a:endParaRPr lang="en-IN" dirty="0">
              <a:latin typeface="Times New Roman" panose="02020603050405020304" pitchFamily="18" charset="0"/>
              <a:cs typeface="Times New Roman" panose="02020603050405020304" pitchFamily="18" charset="0"/>
            </a:endParaRPr>
          </a:p>
        </p:txBody>
      </p:sp>
      <p:sp>
        <p:nvSpPr>
          <p:cNvPr id="12" name="Rectangle 8"/>
          <p:cNvSpPr/>
          <p:nvPr/>
        </p:nvSpPr>
        <p:spPr>
          <a:xfrm>
            <a:off x="7620" y="60960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6700" y="910031"/>
            <a:ext cx="8343900" cy="1292662"/>
          </a:xfrm>
          <a:prstGeom prst="rect">
            <a:avLst/>
          </a:prstGeom>
          <a:noFill/>
        </p:spPr>
        <p:txBody>
          <a:bodyPr wrap="square" rtlCol="0">
            <a:spAutoFit/>
          </a:bodyPr>
          <a:lstStyle/>
          <a:p>
            <a:pPr algn="just">
              <a:lnSpc>
                <a:spcPct val="150000"/>
              </a:lnSpc>
            </a:pPr>
            <a:r>
              <a:rPr lang="en-IN" sz="2000" b="1" dirty="0">
                <a:effectLst/>
                <a:latin typeface="Times New Roman" panose="02020603050405020304" pitchFamily="18" charset="0"/>
                <a:ea typeface="Arial" panose="020B0604020202020204" pitchFamily="34" charset="0"/>
                <a:cs typeface="Times New Roman" panose="02020603050405020304" pitchFamily="18" charset="0"/>
              </a:rPr>
              <a:t>2. Detection and capturing of abnormal activities on street through panic button.</a:t>
            </a:r>
            <a:endParaRPr lang="en-IN" sz="2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pic>
        <p:nvPicPr>
          <p:cNvPr id="9" name="Picture 8"/>
          <p:cNvPicPr>
            <a:picLocks noChangeAspect="1"/>
          </p:cNvPicPr>
          <p:nvPr/>
        </p:nvPicPr>
        <p:blipFill rotWithShape="1">
          <a:blip r:embed="rId1">
            <a:extLst>
              <a:ext uri="{28A0092B-C50C-407E-A947-70E740481C1C}">
                <a14:useLocalDpi xmlns:a14="http://schemas.microsoft.com/office/drawing/2010/main" val="0"/>
              </a:ext>
            </a:extLst>
          </a:blip>
          <a:srcRect l="4808" r="26286"/>
          <a:stretch>
            <a:fillRect/>
          </a:stretch>
        </p:blipFill>
        <p:spPr>
          <a:xfrm>
            <a:off x="5039360" y="1744980"/>
            <a:ext cx="3581400" cy="3480435"/>
          </a:xfrm>
          <a:prstGeom prst="rect">
            <a:avLst/>
          </a:prstGeom>
        </p:spPr>
      </p:pic>
      <p:sp>
        <p:nvSpPr>
          <p:cNvPr id="10" name="TextBox 9"/>
          <p:cNvSpPr txBox="1"/>
          <p:nvPr/>
        </p:nvSpPr>
        <p:spPr>
          <a:xfrm>
            <a:off x="533400" y="1828800"/>
            <a:ext cx="4419600" cy="2120068"/>
          </a:xfrm>
          <a:prstGeom prst="rect">
            <a:avLst/>
          </a:prstGeom>
          <a:noFill/>
        </p:spPr>
        <p:txBody>
          <a:bodyPr wrap="square" rtlCol="0">
            <a:spAutoFit/>
          </a:bodyPr>
          <a:lstStyle/>
          <a:p>
            <a:pPr algn="just">
              <a:lnSpc>
                <a:spcPct val="150000"/>
              </a:lnSpc>
            </a:pPr>
            <a:r>
              <a:rPr lang="en-IN" dirty="0">
                <a:latin typeface="Times New Roman" panose="02020603050405020304" pitchFamily="18" charset="0"/>
                <a:cs typeface="Times New Roman" panose="02020603050405020304" pitchFamily="18" charset="0"/>
              </a:rPr>
              <a:t>         If a panic button is pressed in case of emergency it sends the message and live footage to the near by police control room through an e-mail.</a:t>
            </a:r>
            <a:endParaRPr lang="en-IN" dirty="0">
              <a:latin typeface="Times New Roman" panose="02020603050405020304" pitchFamily="18" charset="0"/>
              <a:cs typeface="Times New Roman" panose="02020603050405020304" pitchFamily="18" charset="0"/>
            </a:endParaRPr>
          </a:p>
          <a:p>
            <a:pPr algn="just">
              <a:lnSpc>
                <a:spcPct val="150000"/>
              </a:lnSpc>
            </a:pPr>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4800600" y="5486449"/>
            <a:ext cx="3657600"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Snapshot 4: Video recording when a panic button is pressed.</a:t>
            </a:r>
            <a:endParaRPr lang="en-IN" dirty="0">
              <a:latin typeface="Times New Roman" panose="02020603050405020304" pitchFamily="18" charset="0"/>
              <a:cs typeface="Times New Roman" panose="02020603050405020304" pitchFamily="18" charset="0"/>
            </a:endParaRPr>
          </a:p>
        </p:txBody>
      </p:sp>
      <p:sp>
        <p:nvSpPr>
          <p:cNvPr id="2" name="Rectangle 8"/>
          <p:cNvSpPr/>
          <p:nvPr/>
        </p:nvSpPr>
        <p:spPr>
          <a:xfrm>
            <a:off x="7620" y="60960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4409" y="914400"/>
            <a:ext cx="8305800" cy="960328"/>
          </a:xfrm>
          <a:prstGeom prst="rect">
            <a:avLst/>
          </a:prstGeom>
          <a:noFill/>
        </p:spPr>
        <p:txBody>
          <a:bodyPr wrap="square" rtlCol="0">
            <a:spAutoFit/>
          </a:bodyPr>
          <a:lstStyle/>
          <a:p>
            <a:pPr algn="just">
              <a:lnSpc>
                <a:spcPct val="150000"/>
              </a:lnSpc>
            </a:pPr>
            <a:r>
              <a:rPr lang="en-IN" sz="2000" b="1" dirty="0">
                <a:effectLst/>
                <a:latin typeface="Times New Roman" panose="02020603050405020304" pitchFamily="18" charset="0"/>
                <a:ea typeface="Arial" panose="020B0604020202020204" pitchFamily="34" charset="0"/>
                <a:cs typeface="Times New Roman" panose="02020603050405020304" pitchFamily="18" charset="0"/>
              </a:rPr>
              <a:t>3. Detection and capturing of abnormal activities on street through speech recognition.</a:t>
            </a:r>
            <a:endParaRPr lang="en-IN" sz="20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1">
            <a:extLst>
              <a:ext uri="{28A0092B-C50C-407E-A947-70E740481C1C}">
                <a14:useLocalDpi xmlns:a14="http://schemas.microsoft.com/office/drawing/2010/main" val="0"/>
              </a:ext>
            </a:extLst>
          </a:blip>
          <a:srcRect l="-56153" t="-2030" r="56153" b="2030"/>
          <a:stretch>
            <a:fillRect/>
          </a:stretch>
        </p:blipFill>
        <p:spPr>
          <a:xfrm>
            <a:off x="581025" y="1752600"/>
            <a:ext cx="7982585" cy="3261360"/>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r="39643" b="-455"/>
          <a:stretch>
            <a:fillRect/>
          </a:stretch>
        </p:blipFill>
        <p:spPr>
          <a:xfrm>
            <a:off x="5029292" y="5029176"/>
            <a:ext cx="3668937" cy="605814"/>
          </a:xfrm>
          <a:prstGeom prst="rect">
            <a:avLst/>
          </a:prstGeom>
        </p:spPr>
      </p:pic>
      <p:pic>
        <p:nvPicPr>
          <p:cNvPr id="10" name="Picture 9"/>
          <p:cNvPicPr>
            <a:picLocks noChangeAspect="1"/>
          </p:cNvPicPr>
          <p:nvPr/>
        </p:nvPicPr>
        <p:blipFill rotWithShape="1">
          <a:blip r:embed="rId3"/>
          <a:srcRect l="1235" t="20632" r="61994" b="12708"/>
          <a:stretch>
            <a:fillRect/>
          </a:stretch>
        </p:blipFill>
        <p:spPr bwMode="auto">
          <a:xfrm>
            <a:off x="2012950" y="4038600"/>
            <a:ext cx="2514600" cy="1675765"/>
          </a:xfrm>
          <a:prstGeom prst="rect">
            <a:avLst/>
          </a:prstGeom>
          <a:noFill/>
        </p:spPr>
      </p:pic>
      <p:sp>
        <p:nvSpPr>
          <p:cNvPr id="12" name="TextBox 11"/>
          <p:cNvSpPr txBox="1"/>
          <p:nvPr/>
        </p:nvSpPr>
        <p:spPr>
          <a:xfrm>
            <a:off x="1104435" y="5638956"/>
            <a:ext cx="3423331" cy="369332"/>
          </a:xfrm>
          <a:prstGeom prst="rect">
            <a:avLst/>
          </a:prstGeom>
          <a:noFill/>
        </p:spPr>
        <p:txBody>
          <a:bodyPr wrap="square" rtlCol="0">
            <a:spAutoFit/>
          </a:bodyPr>
          <a:lstStyle/>
          <a:p>
            <a:r>
              <a:rPr lang="en-IN" dirty="0"/>
              <a:t>Fig: A person shouting for HELP </a:t>
            </a:r>
            <a:endParaRPr lang="en-IN" dirty="0"/>
          </a:p>
        </p:txBody>
      </p:sp>
      <p:sp>
        <p:nvSpPr>
          <p:cNvPr id="13" name="TextBox 12"/>
          <p:cNvSpPr txBox="1"/>
          <p:nvPr/>
        </p:nvSpPr>
        <p:spPr>
          <a:xfrm>
            <a:off x="4953261" y="5715214"/>
            <a:ext cx="398084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Snapshot 5: Sent message can be seen. </a:t>
            </a:r>
            <a:endParaRPr lang="en-IN" dirty="0">
              <a:latin typeface="Times New Roman" panose="02020603050405020304" pitchFamily="18" charset="0"/>
              <a:cs typeface="Times New Roman" panose="02020603050405020304" pitchFamily="18" charset="0"/>
            </a:endParaRPr>
          </a:p>
        </p:txBody>
      </p:sp>
      <p:sp>
        <p:nvSpPr>
          <p:cNvPr id="2" name="TextBox 1"/>
          <p:cNvSpPr txBox="1"/>
          <p:nvPr/>
        </p:nvSpPr>
        <p:spPr>
          <a:xfrm>
            <a:off x="304800" y="1848644"/>
            <a:ext cx="4529312" cy="2120068"/>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Speech recognition, also called as Automatic speech recognition (ASR), computer speech recognition or speech-to-text, is a capability which enables a programmer software to process human speech into written format.</a:t>
            </a:r>
            <a:endParaRPr lang="en-IN" dirty="0">
              <a:latin typeface="Times New Roman" panose="02020603050405020304" pitchFamily="18" charset="0"/>
              <a:cs typeface="Times New Roman" panose="02020603050405020304" pitchFamily="18" charset="0"/>
            </a:endParaRPr>
          </a:p>
        </p:txBody>
      </p:sp>
      <p:sp>
        <p:nvSpPr>
          <p:cNvPr id="6" name="Rectangle 8"/>
          <p:cNvSpPr/>
          <p:nvPr/>
        </p:nvSpPr>
        <p:spPr>
          <a:xfrm>
            <a:off x="7620" y="60960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2515" y="1447800"/>
            <a:ext cx="3601776" cy="3411682"/>
          </a:xfrm>
          <a:prstGeom prst="rect">
            <a:avLst/>
          </a:prstGeom>
        </p:spPr>
      </p:pic>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r="65432"/>
          <a:stretch>
            <a:fillRect/>
          </a:stretch>
        </p:blipFill>
        <p:spPr>
          <a:xfrm>
            <a:off x="4720936" y="1143000"/>
            <a:ext cx="3200400" cy="3519055"/>
          </a:xfrm>
          <a:prstGeom prst="rect">
            <a:avLst/>
          </a:prstGeom>
        </p:spPr>
      </p:pic>
      <p:sp>
        <p:nvSpPr>
          <p:cNvPr id="13" name="TextBox 12"/>
          <p:cNvSpPr txBox="1"/>
          <p:nvPr/>
        </p:nvSpPr>
        <p:spPr>
          <a:xfrm>
            <a:off x="1066800" y="4859482"/>
            <a:ext cx="6629400"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Snapshot 6: This is the live footage sent to police via mail.</a:t>
            </a:r>
            <a:endParaRPr lang="en-IN" dirty="0">
              <a:latin typeface="Times New Roman" panose="02020603050405020304" pitchFamily="18" charset="0"/>
              <a:cs typeface="Times New Roman" panose="02020603050405020304" pitchFamily="18" charset="0"/>
            </a:endParaRPr>
          </a:p>
        </p:txBody>
      </p:sp>
      <p:sp>
        <p:nvSpPr>
          <p:cNvPr id="2" name="Rectangle 8"/>
          <p:cNvSpPr/>
          <p:nvPr/>
        </p:nvSpPr>
        <p:spPr>
          <a:xfrm>
            <a:off x="7620" y="60960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88823" y="579383"/>
            <a:ext cx="8305800" cy="762000"/>
          </a:xfrm>
        </p:spPr>
        <p:txBody>
          <a:bodyPr>
            <a:normAutofit/>
            <a:scene3d>
              <a:camera prst="orthographicFront"/>
              <a:lightRig rig="freezing" dir="t">
                <a:rot lat="0" lon="0" rev="5640000"/>
              </a:lightRig>
            </a:scene3d>
            <a:sp3d prstMaterial="flat">
              <a:contourClr>
                <a:schemeClr val="tx2"/>
              </a:contourClr>
            </a:sp3d>
          </a:bodyPr>
          <a:lstStyle/>
          <a:p>
            <a:r>
              <a:rPr lang="en-IN" sz="4000" dirty="0">
                <a:latin typeface="Times New Roman" panose="02020603050405020304" pitchFamily="18" charset="0"/>
                <a:cs typeface="Times New Roman" panose="02020603050405020304" pitchFamily="18" charset="0"/>
              </a:rPr>
              <a:t>Conclusion</a:t>
            </a:r>
            <a:endParaRPr lang="en-US" altLang="en-IN" sz="4000" dirty="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endParaRPr>
          </a:p>
        </p:txBody>
      </p:sp>
      <p:sp>
        <p:nvSpPr>
          <p:cNvPr id="3" name="TextBox 2"/>
          <p:cNvSpPr txBox="1"/>
          <p:nvPr/>
        </p:nvSpPr>
        <p:spPr>
          <a:xfrm>
            <a:off x="253181" y="1600200"/>
            <a:ext cx="8686800" cy="3366563"/>
          </a:xfrm>
          <a:prstGeom prst="rect">
            <a:avLst/>
          </a:prstGeom>
          <a:noFill/>
        </p:spPr>
        <p:txBody>
          <a:bodyPr wrap="square">
            <a:spAutoFit/>
          </a:bodyPr>
          <a:lstStyle/>
          <a:p>
            <a:pPr marL="285750" indent="-285750" algn="just">
              <a:lnSpc>
                <a:spcPct val="150000"/>
              </a:lnSpc>
              <a:buClr>
                <a:srgbClr val="0070C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system cuts down the cost of conventional system by 50-60 percent which improves the economy of the country and saves a huge amount of investment as it can be utilized in useful ideas. </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Clr>
                <a:srgbClr val="0070C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system ensures the security to the people and it provides a great security.</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Clr>
                <a:srgbClr val="0070C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system can prevent women harassment, thefts and other threats. </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Clr>
                <a:srgbClr val="0070C0"/>
              </a:buCl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system is Cost efficient, Reliable, Wireless communication, Prevents manual ON and OFF of street lights, Prevents energy wastage, Ecofriendly and the safest way to save energy .</a:t>
            </a:r>
            <a:endParaRPr lang="en-IN" dirty="0">
              <a:latin typeface="Times New Roman" panose="02020603050405020304" pitchFamily="18" charset="0"/>
              <a:cs typeface="Times New Roman" panose="02020603050405020304" pitchFamily="18" charset="0"/>
            </a:endParaRPr>
          </a:p>
        </p:txBody>
      </p:sp>
      <p:sp>
        <p:nvSpPr>
          <p:cNvPr id="12" name="Rectangle 8"/>
          <p:cNvSpPr/>
          <p:nvPr/>
        </p:nvSpPr>
        <p:spPr>
          <a:xfrm>
            <a:off x="7620" y="60960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457200" y="552450"/>
            <a:ext cx="8305800" cy="779780"/>
          </a:xfrm>
        </p:spPr>
        <p:txBody>
          <a:bodyPr/>
          <a:p>
            <a:r>
              <a:rPr lang="en-US" sz="4000">
                <a:latin typeface="Times New Roman" panose="02020603050405020304" pitchFamily="18" charset="0"/>
                <a:cs typeface="Times New Roman" panose="02020603050405020304" pitchFamily="18" charset="0"/>
              </a:rPr>
              <a:t>Applications</a:t>
            </a:r>
            <a:endParaRPr lang="en-US" sz="4000">
              <a:latin typeface="Times New Roman" panose="02020603050405020304" pitchFamily="18" charset="0"/>
              <a:cs typeface="Times New Roman" panose="02020603050405020304" pitchFamily="18" charset="0"/>
            </a:endParaRPr>
          </a:p>
        </p:txBody>
      </p:sp>
      <p:sp>
        <p:nvSpPr>
          <p:cNvPr id="5" name="Text Box 4"/>
          <p:cNvSpPr txBox="1"/>
          <p:nvPr/>
        </p:nvSpPr>
        <p:spPr>
          <a:xfrm>
            <a:off x="295275" y="1746250"/>
            <a:ext cx="8501380" cy="4107815"/>
          </a:xfrm>
          <a:prstGeom prst="rect">
            <a:avLst/>
          </a:prstGeom>
          <a:noFill/>
        </p:spPr>
        <p:txBody>
          <a:bodyPr wrap="square" rtlCol="0">
            <a:spAutoFit/>
          </a:bodyPr>
          <a:p>
            <a:pPr marL="285750" indent="-285750" algn="just">
              <a:lnSpc>
                <a:spcPct val="150000"/>
              </a:lnSpc>
              <a:buFont typeface="Wingdings" panose="05000000000000000000" charset="0"/>
              <a:buChar char="Ø"/>
            </a:pPr>
            <a:r>
              <a:rPr lang="en-US" dirty="0">
                <a:effectLst/>
                <a:latin typeface="Times New Roman" panose="02020603050405020304" pitchFamily="18" charset="0"/>
                <a:cs typeface="Times New Roman" panose="02020603050405020304" pitchFamily="18" charset="0"/>
                <a:sym typeface="+mn-ea"/>
              </a:rPr>
              <a:t>Dynamic lighting control based on movement detection</a:t>
            </a:r>
            <a:endParaRPr lang="en-US" i="0" dirty="0">
              <a:effectLst/>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charset="0"/>
              <a:buChar char="Ø"/>
            </a:pPr>
            <a:r>
              <a:rPr lang="en-US" dirty="0">
                <a:effectLst/>
                <a:latin typeface="Times New Roman" panose="02020603050405020304" pitchFamily="18" charset="0"/>
                <a:cs typeface="Times New Roman" panose="02020603050405020304" pitchFamily="18" charset="0"/>
                <a:sym typeface="+mn-ea"/>
              </a:rPr>
              <a:t>Digital signage that can update as needed, such as detecting abnormal activities like accidents etc.</a:t>
            </a:r>
            <a:endParaRPr lang="en-US" i="0" dirty="0">
              <a:effectLst/>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charset="0"/>
              <a:buChar char="Ø"/>
            </a:pPr>
            <a:r>
              <a:rPr lang="en-US" dirty="0">
                <a:effectLst/>
                <a:latin typeface="Times New Roman" panose="02020603050405020304" pitchFamily="18" charset="0"/>
                <a:cs typeface="Times New Roman" panose="02020603050405020304" pitchFamily="18" charset="0"/>
                <a:sym typeface="+mn-ea"/>
              </a:rPr>
              <a:t>Sensors that senses the voice will help recording any abnormal activities on road.</a:t>
            </a:r>
            <a:endParaRPr lang="en-US" i="0" dirty="0">
              <a:effectLst/>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charset="0"/>
              <a:buChar char="Ø"/>
            </a:pPr>
            <a:r>
              <a:rPr lang="en-US" dirty="0">
                <a:effectLst/>
                <a:latin typeface="Times New Roman" panose="02020603050405020304" pitchFamily="18" charset="0"/>
                <a:cs typeface="Times New Roman" panose="02020603050405020304" pitchFamily="18" charset="0"/>
                <a:sym typeface="+mn-ea"/>
              </a:rPr>
              <a:t>Monitor and track live footages of activities on road.</a:t>
            </a:r>
            <a:endParaRPr lang="en-US" i="0" dirty="0">
              <a:effectLst/>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charset="0"/>
              <a:buChar char="Ø"/>
            </a:pPr>
            <a:r>
              <a:rPr lang="en-US" dirty="0">
                <a:effectLst/>
                <a:latin typeface="Times New Roman" panose="02020603050405020304" pitchFamily="18" charset="0"/>
                <a:cs typeface="Times New Roman" panose="02020603050405020304" pitchFamily="18" charset="0"/>
                <a:sym typeface="+mn-ea"/>
              </a:rPr>
              <a:t>Street lighting controls reduces energy consumption and carbon dioxide emission.</a:t>
            </a:r>
            <a:endParaRPr lang="en-US" i="0" dirty="0">
              <a:effectLst/>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charset="0"/>
              <a:buChar char="Ø"/>
            </a:pPr>
            <a:r>
              <a:rPr lang="en-US" dirty="0">
                <a:effectLst/>
                <a:latin typeface="Times New Roman" panose="02020603050405020304" pitchFamily="18" charset="0"/>
                <a:cs typeface="Times New Roman" panose="02020603050405020304" pitchFamily="18" charset="0"/>
                <a:sym typeface="+mn-ea"/>
              </a:rPr>
              <a:t>Street lighting control lowers repair and maintainance cost with the monitoring software reduces carbon emmision and pollution</a:t>
            </a:r>
            <a:endParaRPr lang="en-US" i="0" dirty="0">
              <a:effectLst/>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charset="0"/>
              <a:buChar char="Ø"/>
            </a:pPr>
            <a:r>
              <a:rPr lang="en-US" dirty="0">
                <a:effectLst/>
                <a:latin typeface="Times New Roman" panose="02020603050405020304" pitchFamily="18" charset="0"/>
                <a:cs typeface="Times New Roman" panose="02020603050405020304" pitchFamily="18" charset="0"/>
                <a:sym typeface="+mn-ea"/>
              </a:rPr>
              <a:t>It will increases lamp life and shorter response times to outages.</a:t>
            </a:r>
            <a:endParaRPr lang="en-US" i="0" dirty="0">
              <a:effectLst/>
              <a:latin typeface="Times New Roman" panose="02020603050405020304" pitchFamily="18" charset="0"/>
              <a:cs typeface="Times New Roman" panose="02020603050405020304" pitchFamily="18" charset="0"/>
            </a:endParaRPr>
          </a:p>
          <a:p>
            <a:pPr indent="0" algn="l">
              <a:buFont typeface="Wingdings" panose="05000000000000000000" charset="0"/>
              <a:buNone/>
            </a:pPr>
            <a:endParaRPr lang="en-US"/>
          </a:p>
        </p:txBody>
      </p:sp>
      <p:sp>
        <p:nvSpPr>
          <p:cNvPr id="12" name="Rectangle 8"/>
          <p:cNvSpPr/>
          <p:nvPr/>
        </p:nvSpPr>
        <p:spPr>
          <a:xfrm>
            <a:off x="7620" y="60960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86995"/>
            <a:ext cx="4798286" cy="751488"/>
          </a:xfrm>
          <a:prstGeom prst="rect">
            <a:avLst/>
          </a:prstGeom>
        </p:spPr>
        <p:txBody>
          <a:bodyPr vert="horz" wrap="square" lIns="0" tIns="12700" rIns="0" bIns="0" rtlCol="0" anchor="b">
            <a:spAutoFit/>
          </a:bodyPr>
          <a:lstStyle/>
          <a:p>
            <a:pPr marL="12700">
              <a:spcBef>
                <a:spcPts val="100"/>
              </a:spcBef>
            </a:pPr>
            <a:r>
              <a:rPr lang="en-IN" sz="4800" dirty="0">
                <a:latin typeface="Times New Roman" panose="02020603050405020304"/>
                <a:cs typeface="Times New Roman" panose="02020603050405020304"/>
              </a:rPr>
              <a:t>References</a:t>
            </a:r>
            <a:endParaRPr sz="4800" dirty="0">
              <a:latin typeface="Times New Roman" panose="02020603050405020304"/>
              <a:cs typeface="Times New Roman" panose="02020603050405020304"/>
            </a:endParaRPr>
          </a:p>
        </p:txBody>
      </p:sp>
      <p:sp>
        <p:nvSpPr>
          <p:cNvPr id="6" name="TextBox 5"/>
          <p:cNvSpPr txBox="1"/>
          <p:nvPr/>
        </p:nvSpPr>
        <p:spPr>
          <a:xfrm>
            <a:off x="228600" y="609600"/>
            <a:ext cx="8533130" cy="5492750"/>
          </a:xfrm>
          <a:prstGeom prst="rect">
            <a:avLst/>
          </a:prstGeom>
          <a:noFill/>
        </p:spPr>
        <p:txBody>
          <a:bodyPr wrap="square">
            <a:spAutoFit/>
          </a:bodyPr>
          <a:lstStyle/>
          <a:p>
            <a:pPr algn="just">
              <a:lnSpc>
                <a:spcPct val="150000"/>
              </a:lnSpc>
            </a:pPr>
            <a:r>
              <a:rPr lang="en-IN" dirty="0">
                <a:latin typeface="Times New Roman" panose="02020603050405020304" pitchFamily="18" charset="0"/>
                <a:cs typeface="Times New Roman" panose="02020603050405020304" pitchFamily="18" charset="0"/>
              </a:rPr>
              <a:t>[1] </a:t>
            </a:r>
            <a:r>
              <a:rPr lang="en-IN" dirty="0" err="1">
                <a:latin typeface="Times New Roman" panose="02020603050405020304" pitchFamily="18" charset="0"/>
                <a:cs typeface="Times New Roman" panose="02020603050405020304" pitchFamily="18" charset="0"/>
              </a:rPr>
              <a:t>Modabbir</a:t>
            </a:r>
            <a:r>
              <a:rPr lang="en-IN" dirty="0">
                <a:latin typeface="Times New Roman" panose="02020603050405020304" pitchFamily="18" charset="0"/>
                <a:cs typeface="Times New Roman" panose="02020603050405020304" pitchFamily="18" charset="0"/>
              </a:rPr>
              <a:t>, &amp; Mohammad, A. (2021). Energy and Economic Analysis of Smart </a:t>
            </a:r>
            <a:endParaRPr lang="en-IN" dirty="0">
              <a:latin typeface="Times New Roman" panose="02020603050405020304" pitchFamily="18" charset="0"/>
              <a:cs typeface="Times New Roman" panose="02020603050405020304" pitchFamily="18" charset="0"/>
            </a:endParaRPr>
          </a:p>
          <a:p>
            <a:pPr algn="just">
              <a:lnSpc>
                <a:spcPct val="150000"/>
              </a:lnSpc>
            </a:pPr>
            <a:r>
              <a:rPr lang="en-IN" dirty="0">
                <a:latin typeface="Times New Roman" panose="02020603050405020304" pitchFamily="18" charset="0"/>
                <a:cs typeface="Times New Roman" panose="02020603050405020304" pitchFamily="18" charset="0"/>
              </a:rPr>
              <a:t>Technologies on Street Lighting System. 2021 7th International Conference on Advanced Computing and Communication Systems (ICACCS).</a:t>
            </a:r>
            <a:endParaRPr lang="en-IN" dirty="0">
              <a:latin typeface="Times New Roman" panose="02020603050405020304" pitchFamily="18" charset="0"/>
              <a:cs typeface="Times New Roman" panose="02020603050405020304" pitchFamily="18" charset="0"/>
            </a:endParaRPr>
          </a:p>
          <a:p>
            <a:pPr algn="just">
              <a:lnSpc>
                <a:spcPct val="150000"/>
              </a:lnSpc>
            </a:pPr>
            <a:r>
              <a:rPr lang="en-IN" dirty="0">
                <a:latin typeface="Times New Roman" panose="02020603050405020304" pitchFamily="18" charset="0"/>
                <a:cs typeface="Times New Roman" panose="02020603050405020304" pitchFamily="18" charset="0"/>
              </a:rPr>
              <a:t>[2] Gagliardi, Gianfranco, et al. "Advanced adaptive street lighting systems for smart </a:t>
            </a:r>
            <a:endParaRPr lang="en-IN" dirty="0">
              <a:latin typeface="Times New Roman" panose="02020603050405020304" pitchFamily="18" charset="0"/>
              <a:cs typeface="Times New Roman" panose="02020603050405020304" pitchFamily="18" charset="0"/>
            </a:endParaRPr>
          </a:p>
          <a:p>
            <a:pPr algn="just">
              <a:lnSpc>
                <a:spcPct val="150000"/>
              </a:lnSpc>
            </a:pPr>
            <a:r>
              <a:rPr lang="en-IN" dirty="0">
                <a:latin typeface="Times New Roman" panose="02020603050405020304" pitchFamily="18" charset="0"/>
                <a:cs typeface="Times New Roman" panose="02020603050405020304" pitchFamily="18" charset="0"/>
              </a:rPr>
              <a:t>cities." Smart Cities 3.4 (2020): 1495-1512.</a:t>
            </a:r>
            <a:endParaRPr lang="en-IN" dirty="0">
              <a:latin typeface="Times New Roman" panose="02020603050405020304" pitchFamily="18" charset="0"/>
              <a:cs typeface="Times New Roman" panose="02020603050405020304" pitchFamily="18" charset="0"/>
            </a:endParaRPr>
          </a:p>
          <a:p>
            <a:pPr algn="just">
              <a:lnSpc>
                <a:spcPct val="150000"/>
              </a:lnSpc>
            </a:pPr>
            <a:r>
              <a:rPr lang="en-IN" dirty="0">
                <a:latin typeface="Times New Roman" panose="02020603050405020304" pitchFamily="18" charset="0"/>
                <a:cs typeface="Times New Roman" panose="02020603050405020304" pitchFamily="18" charset="0"/>
              </a:rPr>
              <a:t>[3] Gagliardi, Gianfranco, et al. "A smart city adaptive lighting system." 2018 Third </a:t>
            </a:r>
            <a:endParaRPr lang="en-IN" dirty="0">
              <a:latin typeface="Times New Roman" panose="02020603050405020304" pitchFamily="18" charset="0"/>
              <a:cs typeface="Times New Roman" panose="02020603050405020304" pitchFamily="18" charset="0"/>
            </a:endParaRPr>
          </a:p>
          <a:p>
            <a:pPr algn="just">
              <a:lnSpc>
                <a:spcPct val="150000"/>
              </a:lnSpc>
            </a:pPr>
            <a:r>
              <a:rPr lang="en-IN" dirty="0">
                <a:latin typeface="Times New Roman" panose="02020603050405020304" pitchFamily="18" charset="0"/>
                <a:cs typeface="Times New Roman" panose="02020603050405020304" pitchFamily="18" charset="0"/>
              </a:rPr>
              <a:t>International Conference on Fog and Mobile Edge Computing (FMEC). IEEE, 2018.</a:t>
            </a:r>
            <a:endParaRPr lang="en-IN" dirty="0">
              <a:latin typeface="Times New Roman" panose="02020603050405020304" pitchFamily="18" charset="0"/>
              <a:cs typeface="Times New Roman" panose="02020603050405020304" pitchFamily="18" charset="0"/>
            </a:endParaRPr>
          </a:p>
          <a:p>
            <a:pPr algn="just">
              <a:lnSpc>
                <a:spcPct val="150000"/>
              </a:lnSpc>
            </a:pPr>
            <a:r>
              <a:rPr lang="en-IN" dirty="0">
                <a:latin typeface="Times New Roman" panose="02020603050405020304" pitchFamily="18" charset="0"/>
                <a:cs typeface="Times New Roman" panose="02020603050405020304" pitchFamily="18" charset="0"/>
              </a:rPr>
              <a:t>[4] </a:t>
            </a:r>
            <a:r>
              <a:rPr lang="en-IN" dirty="0" err="1">
                <a:latin typeface="Times New Roman" panose="02020603050405020304" pitchFamily="18" charset="0"/>
                <a:cs typeface="Times New Roman" panose="02020603050405020304" pitchFamily="18" charset="0"/>
              </a:rPr>
              <a:t>Abinaya</a:t>
            </a:r>
            <a:r>
              <a:rPr lang="en-IN" dirty="0">
                <a:latin typeface="Times New Roman" panose="02020603050405020304" pitchFamily="18" charset="0"/>
                <a:cs typeface="Times New Roman" panose="02020603050405020304" pitchFamily="18" charset="0"/>
              </a:rPr>
              <a:t>, B., S. </a:t>
            </a:r>
            <a:r>
              <a:rPr lang="en-IN" dirty="0" err="1">
                <a:latin typeface="Times New Roman" panose="02020603050405020304" pitchFamily="18" charset="0"/>
                <a:cs typeface="Times New Roman" panose="02020603050405020304" pitchFamily="18" charset="0"/>
              </a:rPr>
              <a:t>Gurupriya</a:t>
            </a:r>
            <a:r>
              <a:rPr lang="en-IN" dirty="0">
                <a:latin typeface="Times New Roman" panose="02020603050405020304" pitchFamily="18" charset="0"/>
                <a:cs typeface="Times New Roman" panose="02020603050405020304" pitchFamily="18" charset="0"/>
              </a:rPr>
              <a:t>, and M. Pooja. "</a:t>
            </a:r>
            <a:r>
              <a:rPr lang="en-IN" dirty="0" err="1">
                <a:latin typeface="Times New Roman" panose="02020603050405020304" pitchFamily="18" charset="0"/>
                <a:cs typeface="Times New Roman" panose="02020603050405020304" pitchFamily="18" charset="0"/>
              </a:rPr>
              <a:t>Iot</a:t>
            </a:r>
            <a:r>
              <a:rPr lang="en-IN" dirty="0">
                <a:latin typeface="Times New Roman" panose="02020603050405020304" pitchFamily="18" charset="0"/>
                <a:cs typeface="Times New Roman" panose="02020603050405020304" pitchFamily="18" charset="0"/>
              </a:rPr>
              <a:t> based smart and adaptive lighting in street lights." 2017 2nd International Conference on Computing and Communications Technologies (ICCCT). IEEE, 2017.</a:t>
            </a:r>
            <a:endParaRPr lang="en-IN" dirty="0">
              <a:latin typeface="Times New Roman" panose="02020603050405020304" pitchFamily="18" charset="0"/>
              <a:cs typeface="Times New Roman" panose="02020603050405020304" pitchFamily="18" charset="0"/>
            </a:endParaRPr>
          </a:p>
          <a:p>
            <a:pPr algn="just">
              <a:lnSpc>
                <a:spcPct val="150000"/>
              </a:lnSpc>
            </a:pPr>
            <a:r>
              <a:rPr lang="en-IN" dirty="0">
                <a:latin typeface="Times New Roman" panose="02020603050405020304" pitchFamily="18" charset="0"/>
                <a:cs typeface="Times New Roman" panose="02020603050405020304" pitchFamily="18" charset="0"/>
              </a:rPr>
              <a:t>[5] Lee, Pei Zhen, Sei Ping Lau, and Chong </a:t>
            </a:r>
            <a:r>
              <a:rPr lang="en-IN" dirty="0" err="1">
                <a:latin typeface="Times New Roman" panose="02020603050405020304" pitchFamily="18" charset="0"/>
                <a:cs typeface="Times New Roman" panose="02020603050405020304" pitchFamily="18" charset="0"/>
              </a:rPr>
              <a:t>Eng</a:t>
            </a:r>
            <a:r>
              <a:rPr lang="en-IN" dirty="0">
                <a:latin typeface="Times New Roman" panose="02020603050405020304" pitchFamily="18" charset="0"/>
                <a:cs typeface="Times New Roman" panose="02020603050405020304" pitchFamily="18" charset="0"/>
              </a:rPr>
              <a:t> Tan. "Predictive Control for Distributed Smart Street Light Network." International Journal of Advanced Computer Science and Applications 10.12 (2019).</a:t>
            </a:r>
            <a:endParaRPr lang="en-IN" dirty="0">
              <a:latin typeface="Times New Roman" panose="02020603050405020304" pitchFamily="18" charset="0"/>
              <a:cs typeface="Times New Roman" panose="02020603050405020304" pitchFamily="18" charset="0"/>
            </a:endParaRPr>
          </a:p>
        </p:txBody>
      </p:sp>
      <p:sp>
        <p:nvSpPr>
          <p:cNvPr id="12" name="Rectangle 8"/>
          <p:cNvSpPr/>
          <p:nvPr/>
        </p:nvSpPr>
        <p:spPr>
          <a:xfrm>
            <a:off x="7620" y="60960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62200" y="3657600"/>
            <a:ext cx="6477000" cy="1015663"/>
          </a:xfrm>
          <a:prstGeom prst="rect">
            <a:avLst/>
          </a:prstGeom>
          <a:noFill/>
        </p:spPr>
        <p:txBody>
          <a:bodyPr wrap="square" rtlCol="0">
            <a:spAutoFit/>
          </a:bodyPr>
          <a:lstStyle/>
          <a:p>
            <a:r>
              <a:rPr lang="en-IN" dirty="0">
                <a:latin typeface="Algerian" panose="04020705040A02060702" pitchFamily="82" charset="0"/>
              </a:rPr>
              <a:t> </a:t>
            </a:r>
            <a:r>
              <a:rPr lang="en-IN" sz="6000" dirty="0">
                <a:solidFill>
                  <a:schemeClr val="bg2">
                    <a:lumMod val="10000"/>
                  </a:schemeClr>
                </a:solidFill>
                <a:latin typeface="Algerian" panose="04020705040A02060702" pitchFamily="82" charset="0"/>
                <a:ea typeface="Calibri" panose="020F0502020204030204" charset="0"/>
                <a:cs typeface="Calibri" panose="020F0502020204030204" charset="0"/>
              </a:rPr>
              <a:t>THANK YOU</a:t>
            </a:r>
            <a:endParaRPr lang="en-IN" sz="6000" dirty="0">
              <a:solidFill>
                <a:schemeClr val="bg2">
                  <a:lumMod val="10000"/>
                </a:schemeClr>
              </a:solidFill>
              <a:latin typeface="Algerian" panose="04020705040A02060702" pitchFamily="82" charset="0"/>
              <a:ea typeface="Calibri" panose="020F0502020204030204" charset="0"/>
              <a:cs typeface="Calibri" panose="020F0502020204030204" charset="0"/>
            </a:endParaRPr>
          </a:p>
        </p:txBody>
      </p:sp>
      <p:pic>
        <p:nvPicPr>
          <p:cNvPr id="12" name="Picture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22635" y="977281"/>
            <a:ext cx="2874350" cy="23197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838200"/>
          </a:xfrm>
        </p:spPr>
        <p:txBody>
          <a:bodyPr/>
          <a:lstStyle/>
          <a:p>
            <a:r>
              <a:rPr lang="en-US" sz="3600" dirty="0">
                <a:latin typeface="Times New Roman" panose="02020603050405020304" pitchFamily="18" charset="0"/>
                <a:cs typeface="Times New Roman" panose="02020603050405020304" pitchFamily="18" charset="0"/>
              </a:rPr>
              <a:t>Contents</a:t>
            </a:r>
            <a:endParaRPr lang="en-IN"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60235"/>
            <a:ext cx="8229600" cy="4463047"/>
          </a:xfrm>
        </p:spPr>
        <p:txBody>
          <a:bodyPr>
            <a:noAutofit/>
          </a:bodyPr>
          <a:lstStyle/>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Introduction</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Problem Statement </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Design and Implementation</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System Requirement</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Methodology</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Implementation</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Results</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Conclusion</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References</a:t>
            </a: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p:txBody>
      </p:sp>
      <p:sp>
        <p:nvSpPr>
          <p:cNvPr id="12" name="Rectangle 8"/>
          <p:cNvSpPr/>
          <p:nvPr/>
        </p:nvSpPr>
        <p:spPr>
          <a:xfrm>
            <a:off x="7620" y="59436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1000"/>
                                        <p:tgtEl>
                                          <p:spTgt spid="3">
                                            <p:txEl>
                                              <p:pRg st="7" end="7"/>
                                            </p:txEl>
                                          </p:spTgt>
                                        </p:tgtEl>
                                      </p:cBhvr>
                                    </p:animEffect>
                                    <p:anim calcmode="lin" valueType="num">
                                      <p:cBhvr>
                                        <p:cTn id="6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8" end="8"/>
                                            </p:txEl>
                                          </p:spTgt>
                                        </p:tgtEl>
                                        <p:attrNameLst>
                                          <p:attrName>style.visibility</p:attrName>
                                        </p:attrNameLst>
                                      </p:cBhvr>
                                      <p:to>
                                        <p:strVal val="visible"/>
                                      </p:to>
                                    </p:set>
                                    <p:animEffect transition="in" filter="fade">
                                      <p:cBhvr>
                                        <p:cTn id="70" dur="1000"/>
                                        <p:tgtEl>
                                          <p:spTgt spid="3">
                                            <p:txEl>
                                              <p:pRg st="8" end="8"/>
                                            </p:txEl>
                                          </p:spTgt>
                                        </p:tgtEl>
                                      </p:cBhvr>
                                    </p:animEffect>
                                    <p:anim calcmode="lin" valueType="num">
                                      <p:cBhvr>
                                        <p:cTn id="7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327"/>
            <a:ext cx="8229600" cy="749808"/>
          </a:xfrm>
        </p:spPr>
        <p:txBody>
          <a:bodyPr>
            <a:normAutofit fontScale="90000"/>
          </a:bodyPr>
          <a:lstStyle/>
          <a:p>
            <a:r>
              <a:rPr lang="en-US" sz="4000" dirty="0">
                <a:latin typeface="Times New Roman" panose="02020603050405020304" pitchFamily="18" charset="0"/>
                <a:cs typeface="Times New Roman" panose="02020603050405020304" pitchFamily="18" charset="0"/>
              </a:rPr>
              <a:t>Introduction</a:t>
            </a:r>
            <a:r>
              <a:rPr lang="en-US" dirty="0"/>
              <a:t> </a:t>
            </a:r>
            <a:endParaRPr lang="en-IN" dirty="0"/>
          </a:p>
        </p:txBody>
      </p:sp>
      <p:sp>
        <p:nvSpPr>
          <p:cNvPr id="3" name="Content Placeholder 2"/>
          <p:cNvSpPr>
            <a:spLocks noGrp="1"/>
          </p:cNvSpPr>
          <p:nvPr>
            <p:ph idx="1"/>
          </p:nvPr>
        </p:nvSpPr>
        <p:spPr>
          <a:xfrm>
            <a:off x="457200" y="1219396"/>
            <a:ext cx="8229600" cy="4968085"/>
          </a:xfrm>
        </p:spPr>
        <p:txBody>
          <a:bodyPr>
            <a:noAutofit/>
          </a:bodyPr>
          <a:lstStyle/>
          <a:p>
            <a:pPr algn="just">
              <a:lnSpc>
                <a:spcPct val="150000"/>
              </a:lnSpc>
              <a:buClr>
                <a:srgbClr val="000000"/>
              </a:buClr>
              <a:buFont typeface="Wingdings" panose="05000000000000000000" charset="0"/>
              <a:buChar char="Ø"/>
            </a:pPr>
            <a:r>
              <a:rPr lang="en-US" sz="1800" dirty="0">
                <a:latin typeface="Times New Roman" panose="02020603050405020304" pitchFamily="18" charset="0"/>
                <a:cs typeface="Times New Roman" panose="02020603050405020304" pitchFamily="18" charset="0"/>
              </a:rPr>
              <a:t>The largest expense of a city is mainly because of street lights. The cost spent is huge that all the sodium </a:t>
            </a:r>
            <a:r>
              <a:rPr lang="en-US" sz="1800" dirty="0" err="1">
                <a:latin typeface="Times New Roman" panose="02020603050405020304" pitchFamily="18" charset="0"/>
                <a:cs typeface="Times New Roman" panose="02020603050405020304" pitchFamily="18" charset="0"/>
              </a:rPr>
              <a:t>vapour</a:t>
            </a:r>
            <a:r>
              <a:rPr lang="en-US" sz="1800" dirty="0">
                <a:latin typeface="Times New Roman" panose="02020603050405020304" pitchFamily="18" charset="0"/>
                <a:cs typeface="Times New Roman" panose="02020603050405020304" pitchFamily="18" charset="0"/>
              </a:rPr>
              <a:t> lamps consume more power.</a:t>
            </a:r>
            <a:endParaRPr lang="en-US" sz="1800" dirty="0">
              <a:latin typeface="Times New Roman" panose="02020603050405020304" pitchFamily="18" charset="0"/>
              <a:cs typeface="Times New Roman" panose="02020603050405020304" pitchFamily="18" charset="0"/>
            </a:endParaRPr>
          </a:p>
          <a:p>
            <a:pPr algn="just">
              <a:lnSpc>
                <a:spcPct val="150000"/>
              </a:lnSpc>
              <a:buClr>
                <a:srgbClr val="000000"/>
              </a:buClr>
              <a:buFont typeface="Wingdings" panose="05000000000000000000" charset="0"/>
              <a:buChar char="Ø"/>
            </a:pPr>
            <a:r>
              <a:rPr lang="en-US" sz="1800" dirty="0">
                <a:latin typeface="Times New Roman" panose="02020603050405020304" pitchFamily="18" charset="0"/>
                <a:cs typeface="Times New Roman" panose="02020603050405020304" pitchFamily="18" charset="0"/>
              </a:rPr>
              <a:t> Currently a manual system is used where the light will be made to switched ON/OFF </a:t>
            </a:r>
            <a:r>
              <a:rPr lang="en-US" sz="1800" dirty="0" err="1">
                <a:latin typeface="Times New Roman" panose="02020603050405020304" pitchFamily="18" charset="0"/>
                <a:cs typeface="Times New Roman" panose="02020603050405020304" pitchFamily="18" charset="0"/>
              </a:rPr>
              <a:t>i.e</a:t>
            </a:r>
            <a:r>
              <a:rPr lang="en-US" sz="1800" dirty="0">
                <a:latin typeface="Times New Roman" panose="02020603050405020304" pitchFamily="18" charset="0"/>
                <a:cs typeface="Times New Roman" panose="02020603050405020304" pitchFamily="18" charset="0"/>
              </a:rPr>
              <a:t> the light will be made to switched ON in the evening and switched OFF in the morning. Hence there is a lot of energy wastage between the ON/OFF.</a:t>
            </a:r>
            <a:endParaRPr lang="en-US" sz="1800" dirty="0">
              <a:latin typeface="Times New Roman" panose="02020603050405020304" pitchFamily="18" charset="0"/>
              <a:cs typeface="Times New Roman" panose="02020603050405020304" pitchFamily="18" charset="0"/>
            </a:endParaRPr>
          </a:p>
          <a:p>
            <a:pPr algn="just">
              <a:lnSpc>
                <a:spcPct val="150000"/>
              </a:lnSpc>
              <a:buClr>
                <a:srgbClr val="000000"/>
              </a:buClr>
              <a:buFont typeface="Wingdings" panose="05000000000000000000" charset="0"/>
              <a:buChar char="Ø"/>
            </a:pPr>
            <a:r>
              <a:rPr lang="en-US" sz="1800" dirty="0">
                <a:latin typeface="Times New Roman" panose="02020603050405020304" pitchFamily="18" charset="0"/>
                <a:cs typeface="Times New Roman" panose="02020603050405020304" pitchFamily="18" charset="0"/>
              </a:rPr>
              <a:t>Hence smart street light can be used to cut the municipal waste and  mainly used to track the crimes happening at the road using panic button and camera and to prevent energy improvidence.</a:t>
            </a:r>
            <a:endParaRPr lang="en-US" sz="1800" dirty="0">
              <a:latin typeface="Times New Roman" panose="02020603050405020304" pitchFamily="18" charset="0"/>
              <a:cs typeface="Times New Roman" panose="02020603050405020304" pitchFamily="18" charset="0"/>
            </a:endParaRPr>
          </a:p>
          <a:p>
            <a:pPr algn="just">
              <a:lnSpc>
                <a:spcPct val="150000"/>
              </a:lnSpc>
              <a:buClr>
                <a:srgbClr val="000000"/>
              </a:buClr>
              <a:buFont typeface="Wingdings" panose="05000000000000000000" charset="0"/>
              <a:buChar char="Ø"/>
            </a:pPr>
            <a:r>
              <a:rPr lang="en-US" sz="1800" dirty="0">
                <a:latin typeface="Times New Roman" panose="02020603050405020304" pitchFamily="18" charset="0"/>
                <a:cs typeface="Times New Roman" panose="02020603050405020304" pitchFamily="18" charset="0"/>
              </a:rPr>
              <a:t>When an emergency situation like theft, harassment is found to happen but sound is not detected, a panic button is provided at the reachable height which can be pressed by the person whoever seeing that incident.</a:t>
            </a:r>
            <a:endParaRPr lang="en-US" sz="1800" dirty="0">
              <a:latin typeface="Times New Roman" panose="02020603050405020304" pitchFamily="18" charset="0"/>
              <a:cs typeface="Times New Roman" panose="02020603050405020304" pitchFamily="18" charset="0"/>
            </a:endParaRPr>
          </a:p>
          <a:p>
            <a:pPr algn="just">
              <a:lnSpc>
                <a:spcPct val="150000"/>
              </a:lnSpc>
              <a:buClr>
                <a:schemeClr val="tx2">
                  <a:lumMod val="40000"/>
                  <a:lumOff val="60000"/>
                </a:schemeClr>
              </a:buClr>
              <a:buNone/>
            </a:pPr>
            <a:endParaRPr lang="en-US" sz="18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8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p:txBody>
      </p:sp>
      <p:sp>
        <p:nvSpPr>
          <p:cNvPr id="12" name="Rectangle 8"/>
          <p:cNvSpPr/>
          <p:nvPr/>
        </p:nvSpPr>
        <p:spPr>
          <a:xfrm>
            <a:off x="7620" y="60960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229600" cy="613410"/>
          </a:xfrm>
        </p:spPr>
        <p:txBody>
          <a:bodyPr>
            <a:normAutofit fontScale="90000"/>
          </a:bodyPr>
          <a:lstStyle/>
          <a:p>
            <a:r>
              <a:rPr lang="en-US" sz="4000" dirty="0">
                <a:latin typeface="Times New Roman" panose="02020603050405020304" pitchFamily="18" charset="0"/>
                <a:cs typeface="Times New Roman" panose="02020603050405020304" pitchFamily="18" charset="0"/>
              </a:rPr>
              <a:t>Problem Statement</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8600" y="914400"/>
            <a:ext cx="8761730" cy="4641850"/>
          </a:xfrm>
        </p:spPr>
        <p:txBody>
          <a:bodyPr>
            <a:noAutofit/>
          </a:bodyPr>
          <a:lstStyle/>
          <a:p>
            <a:pPr marL="0" indent="0" algn="just">
              <a:lnSpc>
                <a:spcPct val="150000"/>
              </a:lnSpc>
              <a:buNone/>
            </a:pPr>
            <a:r>
              <a:rPr lang="en-US" sz="1500" dirty="0">
                <a:latin typeface="Times New Roman" panose="02020603050405020304" pitchFamily="18" charset="0"/>
                <a:cs typeface="Times New Roman" panose="02020603050405020304" pitchFamily="18" charset="0"/>
                <a:sym typeface="+mn-ea"/>
              </a:rPr>
              <a:t>The street light is one of the huge expenses in a city. The cost spent is huge that all the sodium </a:t>
            </a:r>
            <a:r>
              <a:rPr lang="en-US" sz="1500" dirty="0" err="1">
                <a:latin typeface="Times New Roman" panose="02020603050405020304" pitchFamily="18" charset="0"/>
                <a:cs typeface="Times New Roman" panose="02020603050405020304" pitchFamily="18" charset="0"/>
                <a:sym typeface="+mn-ea"/>
              </a:rPr>
              <a:t>vapour</a:t>
            </a:r>
            <a:r>
              <a:rPr lang="en-US" sz="1500" dirty="0">
                <a:latin typeface="Times New Roman" panose="02020603050405020304" pitchFamily="18" charset="0"/>
                <a:cs typeface="Times New Roman" panose="02020603050405020304" pitchFamily="18" charset="0"/>
                <a:sym typeface="+mn-ea"/>
              </a:rPr>
              <a:t> lamps consume more power. Instead we use light emitting diode(LED). </a:t>
            </a:r>
            <a:r>
              <a:rPr lang="en-US" sz="1500" dirty="0">
                <a:latin typeface="Times New Roman" panose="02020603050405020304" pitchFamily="18" charset="0"/>
                <a:cs typeface="Times New Roman" panose="02020603050405020304" pitchFamily="18" charset="0"/>
                <a:sym typeface="+mn-ea"/>
              </a:rPr>
              <a:t>With the rise of deep learning, it is important to develop effective methods to overcome.</a:t>
            </a:r>
            <a:endParaRPr lang="en-US" sz="1500" dirty="0">
              <a:latin typeface="Times New Roman" panose="02020603050405020304" pitchFamily="18" charset="0"/>
              <a:cs typeface="Times New Roman" panose="02020603050405020304" pitchFamily="18" charset="0"/>
            </a:endParaRPr>
          </a:p>
          <a:p>
            <a:pPr marL="0" indent="0" algn="just">
              <a:lnSpc>
                <a:spcPct val="150000"/>
              </a:lnSpc>
              <a:buNone/>
            </a:pPr>
            <a:r>
              <a:rPr lang="en-US" sz="1500" b="1" dirty="0">
                <a:latin typeface="Times New Roman" panose="02020603050405020304" pitchFamily="18" charset="0"/>
                <a:cs typeface="Times New Roman" panose="02020603050405020304" pitchFamily="18" charset="0"/>
                <a:sym typeface="+mn-ea"/>
              </a:rPr>
              <a:t>Input :</a:t>
            </a:r>
            <a:r>
              <a:rPr lang="en-US" sz="1500" dirty="0">
                <a:latin typeface="Times New Roman" panose="02020603050405020304" pitchFamily="18" charset="0"/>
                <a:cs typeface="Times New Roman" panose="02020603050405020304" pitchFamily="18" charset="0"/>
                <a:sym typeface="+mn-ea"/>
              </a:rPr>
              <a:t> A dataset of real images of sunlight  has been collected. The dataset should be large and diverse, sensors to detect sunlight and sound.</a:t>
            </a:r>
            <a:endParaRPr lang="en-US" sz="1500" dirty="0">
              <a:latin typeface="Times New Roman" panose="02020603050405020304" pitchFamily="18" charset="0"/>
              <a:cs typeface="Times New Roman" panose="02020603050405020304" pitchFamily="18" charset="0"/>
            </a:endParaRPr>
          </a:p>
          <a:p>
            <a:pPr marL="0" indent="0">
              <a:lnSpc>
                <a:spcPct val="150000"/>
              </a:lnSpc>
              <a:buNone/>
            </a:pPr>
            <a:r>
              <a:rPr lang="en-IN" sz="1500" b="1" dirty="0">
                <a:solidFill>
                  <a:srgbClr val="000000"/>
                </a:solidFill>
                <a:latin typeface="Times New Roman" panose="02020603050405020304" pitchFamily="18" charset="0"/>
                <a:sym typeface="+mn-ea"/>
              </a:rPr>
              <a:t>Process: </a:t>
            </a:r>
            <a:endParaRPr lang="en-IN" sz="1500" b="1" dirty="0">
              <a:solidFill>
                <a:srgbClr val="000000"/>
              </a:solidFill>
              <a:latin typeface="Times New Roman" panose="02020603050405020304" pitchFamily="18" charset="0"/>
              <a:sym typeface="+mn-ea"/>
            </a:endParaRPr>
          </a:p>
          <a:p>
            <a:pPr marL="0" indent="0">
              <a:lnSpc>
                <a:spcPct val="150000"/>
              </a:lnSpc>
              <a:buNone/>
            </a:pPr>
            <a:r>
              <a:rPr lang="en-US" sz="1500" dirty="0">
                <a:solidFill>
                  <a:srgbClr val="000000"/>
                </a:solidFill>
                <a:latin typeface="Times New Roman" panose="02020603050405020304" pitchFamily="18" charset="0"/>
                <a:sym typeface="+mn-ea"/>
              </a:rPr>
              <a:t>1. Data Collection: Gathering a large and diverse dataset of real </a:t>
            </a:r>
            <a:r>
              <a:rPr lang="en-IN" altLang="en-US" sz="1500" dirty="0">
                <a:solidFill>
                  <a:srgbClr val="000000"/>
                </a:solidFill>
                <a:latin typeface="Times New Roman" panose="02020603050405020304" pitchFamily="18" charset="0"/>
                <a:sym typeface="+mn-ea"/>
              </a:rPr>
              <a:t>images of objects</a:t>
            </a:r>
            <a:r>
              <a:rPr lang="en-US" sz="1500" dirty="0">
                <a:solidFill>
                  <a:srgbClr val="000000"/>
                </a:solidFill>
                <a:latin typeface="Times New Roman" panose="02020603050405020304" pitchFamily="18" charset="0"/>
                <a:sym typeface="+mn-ea"/>
              </a:rPr>
              <a:t> with the help of camera that is used for training and testing the deep learning model. </a:t>
            </a:r>
            <a:endParaRPr lang="en-US" sz="1500" b="0" i="0" u="none" strike="noStrike" baseline="0" dirty="0">
              <a:solidFill>
                <a:srgbClr val="000000"/>
              </a:solidFill>
              <a:latin typeface="Times New Roman" panose="02020603050405020304" pitchFamily="18" charset="0"/>
            </a:endParaRPr>
          </a:p>
          <a:p>
            <a:pPr marL="0" indent="0" algn="just">
              <a:lnSpc>
                <a:spcPct val="150000"/>
              </a:lnSpc>
              <a:buNone/>
            </a:pPr>
            <a:r>
              <a:rPr lang="en-US" sz="1500" dirty="0">
                <a:solidFill>
                  <a:srgbClr val="000000"/>
                </a:solidFill>
                <a:latin typeface="Times New Roman" panose="02020603050405020304" pitchFamily="18" charset="0"/>
                <a:sym typeface="+mn-ea"/>
              </a:rPr>
              <a:t>2. During the training phase, the deep learning models will learn the features and patterns</a:t>
            </a:r>
            <a:r>
              <a:rPr lang="en-IN" altLang="en-US" sz="1500" dirty="0">
                <a:solidFill>
                  <a:srgbClr val="000000"/>
                </a:solidFill>
                <a:latin typeface="Times New Roman" panose="02020603050405020304" pitchFamily="18" charset="0"/>
                <a:sym typeface="+mn-ea"/>
              </a:rPr>
              <a:t>,</a:t>
            </a:r>
            <a:r>
              <a:rPr lang="en-US" sz="1500" dirty="0">
                <a:solidFill>
                  <a:srgbClr val="000000"/>
                </a:solidFill>
                <a:latin typeface="Times New Roman" panose="02020603050405020304" pitchFamily="18" charset="0"/>
                <a:sym typeface="+mn-ea"/>
              </a:rPr>
              <a:t> the</a:t>
            </a:r>
            <a:r>
              <a:rPr lang="en-IN" altLang="en-US" sz="1500" dirty="0">
                <a:solidFill>
                  <a:srgbClr val="000000"/>
                </a:solidFill>
                <a:latin typeface="Times New Roman" panose="02020603050405020304" pitchFamily="18" charset="0"/>
                <a:sym typeface="+mn-ea"/>
              </a:rPr>
              <a:t>y</a:t>
            </a:r>
            <a:r>
              <a:rPr lang="en-US" sz="1500" dirty="0">
                <a:solidFill>
                  <a:srgbClr val="000000"/>
                </a:solidFill>
                <a:latin typeface="Times New Roman" panose="02020603050405020304" pitchFamily="18" charset="0"/>
                <a:sym typeface="+mn-ea"/>
              </a:rPr>
              <a:t> target </a:t>
            </a:r>
            <a:r>
              <a:rPr lang="en-IN" altLang="en-US" sz="1500" dirty="0">
                <a:solidFill>
                  <a:srgbClr val="000000"/>
                </a:solidFill>
                <a:latin typeface="Times New Roman" panose="02020603050405020304" pitchFamily="18" charset="0"/>
                <a:sym typeface="+mn-ea"/>
              </a:rPr>
              <a:t>the objects.</a:t>
            </a:r>
            <a:endParaRPr lang="en-US" sz="1500" b="0" i="0" u="none" strike="noStrike" baseline="0" dirty="0">
              <a:solidFill>
                <a:srgbClr val="000000"/>
              </a:solidFill>
              <a:latin typeface="Times New Roman" panose="02020603050405020304" pitchFamily="18" charset="0"/>
            </a:endParaRPr>
          </a:p>
          <a:p>
            <a:pPr marL="0" indent="0" algn="just">
              <a:lnSpc>
                <a:spcPct val="150000"/>
              </a:lnSpc>
              <a:buNone/>
            </a:pPr>
            <a:r>
              <a:rPr lang="en-US" sz="1500" dirty="0">
                <a:solidFill>
                  <a:srgbClr val="000000"/>
                </a:solidFill>
                <a:latin typeface="Times New Roman" panose="02020603050405020304" pitchFamily="18" charset="0"/>
                <a:sym typeface="+mn-ea"/>
              </a:rPr>
              <a:t>3. During the testing phase, the </a:t>
            </a:r>
            <a:r>
              <a:rPr lang="en-IN" altLang="en-US" sz="1500" dirty="0">
                <a:solidFill>
                  <a:srgbClr val="000000"/>
                </a:solidFill>
                <a:latin typeface="Times New Roman" panose="02020603050405020304" pitchFamily="18" charset="0"/>
                <a:sym typeface="+mn-ea"/>
              </a:rPr>
              <a:t>images with or without objects</a:t>
            </a:r>
            <a:r>
              <a:rPr lang="en-US" sz="1500" dirty="0">
                <a:solidFill>
                  <a:srgbClr val="000000"/>
                </a:solidFill>
                <a:latin typeface="Times New Roman" panose="02020603050405020304" pitchFamily="18" charset="0"/>
                <a:sym typeface="+mn-ea"/>
              </a:rPr>
              <a:t> undergoes for testing. </a:t>
            </a:r>
            <a:endParaRPr lang="en-US" sz="1500" b="0" i="0" u="none" strike="noStrike" baseline="0" dirty="0">
              <a:solidFill>
                <a:srgbClr val="000000"/>
              </a:solidFill>
              <a:latin typeface="Times New Roman" panose="02020603050405020304" pitchFamily="18" charset="0"/>
            </a:endParaRPr>
          </a:p>
          <a:p>
            <a:pPr marL="0" indent="0" algn="just">
              <a:lnSpc>
                <a:spcPct val="150000"/>
              </a:lnSpc>
              <a:buNone/>
            </a:pPr>
            <a:r>
              <a:rPr lang="en-IN" sz="1500" b="1" dirty="0">
                <a:solidFill>
                  <a:srgbClr val="000000"/>
                </a:solidFill>
                <a:latin typeface="Times New Roman" panose="02020603050405020304" pitchFamily="18" charset="0"/>
                <a:sym typeface="+mn-ea"/>
              </a:rPr>
              <a:t>Output:</a:t>
            </a:r>
            <a:r>
              <a:rPr lang="en-IN" sz="1500" dirty="0">
                <a:solidFill>
                  <a:srgbClr val="000000"/>
                </a:solidFill>
                <a:latin typeface="Times New Roman" panose="02020603050405020304" pitchFamily="18" charset="0"/>
                <a:sym typeface="+mn-ea"/>
              </a:rPr>
              <a:t>  Based on the sunlight and objects presence smart street lights changes intensity of light. </a:t>
            </a:r>
            <a:endParaRPr lang="en-IN" sz="1500" dirty="0">
              <a:solidFill>
                <a:srgbClr val="000000"/>
              </a:solidFill>
              <a:latin typeface="Times New Roman" panose="02020603050405020304" pitchFamily="18" charset="0"/>
              <a:sym typeface="+mn-ea"/>
            </a:endParaRPr>
          </a:p>
          <a:p>
            <a:pPr marL="0" indent="0" algn="just">
              <a:lnSpc>
                <a:spcPct val="150000"/>
              </a:lnSpc>
              <a:buNone/>
            </a:pPr>
            <a:r>
              <a:rPr lang="en-US" sz="1500" dirty="0">
                <a:latin typeface="Times New Roman" panose="02020603050405020304" pitchFamily="18" charset="0"/>
                <a:cs typeface="Times New Roman" panose="02020603050405020304" pitchFamily="18" charset="0"/>
                <a:sym typeface="+mn-ea"/>
              </a:rPr>
              <a:t>Smart poles are connected with camera will detect various abnormal activities occur on road like accidents, harassment etc.. when it happens sound will be detected with the help of inbuilt mike in camera and camera will turn towards the detected sound and will send live footage to the control room. </a:t>
            </a:r>
            <a:endParaRPr lang="en-IN" sz="1500" dirty="0">
              <a:latin typeface="Times New Roman" panose="02020603050405020304" pitchFamily="18" charset="0"/>
              <a:cs typeface="Times New Roman" panose="02020603050405020304" pitchFamily="18" charset="0"/>
            </a:endParaRPr>
          </a:p>
          <a:p>
            <a:pPr marL="0" indent="0" algn="just">
              <a:lnSpc>
                <a:spcPct val="150000"/>
              </a:lnSpc>
              <a:buFont typeface="Wingdings" panose="05000000000000000000" pitchFamily="2" charset="2"/>
              <a:buNone/>
            </a:pPr>
            <a:endParaRPr lang="en-IN" sz="1000" dirty="0">
              <a:latin typeface="Times New Roman" panose="02020603050405020304" pitchFamily="18" charset="0"/>
              <a:cs typeface="Times New Roman" panose="02020603050405020304" pitchFamily="18" charset="0"/>
            </a:endParaRPr>
          </a:p>
        </p:txBody>
      </p:sp>
      <p:sp>
        <p:nvSpPr>
          <p:cNvPr id="12" name="Rectangle 8"/>
          <p:cNvSpPr/>
          <p:nvPr/>
        </p:nvSpPr>
        <p:spPr>
          <a:xfrm>
            <a:off x="7620" y="60960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1000"/>
                                        <p:tgtEl>
                                          <p:spTgt spid="3">
                                            <p:txEl>
                                              <p:pRg st="7" end="7"/>
                                            </p:txEl>
                                          </p:spTgt>
                                        </p:tgtEl>
                                      </p:cBhvr>
                                    </p:animEffect>
                                    <p:anim calcmode="lin" valueType="num">
                                      <p:cBhvr>
                                        <p:cTn id="6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04088"/>
            <a:ext cx="8382000" cy="819912"/>
          </a:xfrm>
        </p:spPr>
        <p:txBody>
          <a:bodyPr>
            <a:normAutofit/>
          </a:bodyPr>
          <a:lstStyle/>
          <a:p>
            <a:r>
              <a:rPr lang="en-US"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System</a:t>
            </a:r>
            <a:r>
              <a:rPr lang="en-US" sz="4000" dirty="0">
                <a:latin typeface="Times New Roman" panose="02020603050405020304" pitchFamily="18" charset="0"/>
                <a:cs typeface="Times New Roman" panose="02020603050405020304" pitchFamily="18" charset="0"/>
              </a:rPr>
              <a:t> Requirements</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76400"/>
            <a:ext cx="8229600" cy="4559808"/>
          </a:xfrm>
        </p:spPr>
        <p:txBody>
          <a:bodyPr>
            <a:normAutofit/>
          </a:bodyPr>
          <a:lstStyle/>
          <a:p>
            <a:pPr marL="0" indent="0" algn="just">
              <a:lnSpc>
                <a:spcPct val="150000"/>
              </a:lnSpc>
              <a:spcAft>
                <a:spcPts val="1000"/>
              </a:spcAft>
              <a:buNone/>
            </a:pPr>
            <a:r>
              <a:rPr lang="en-IN" sz="1800" b="1" dirty="0">
                <a:latin typeface="Times New Roman" panose="02020603050405020304" pitchFamily="18" charset="0"/>
                <a:ea typeface="Times New Roman" panose="02020603050405020304" pitchFamily="18" charset="0"/>
                <a:cs typeface="Times New Roman" panose="02020603050405020304" pitchFamily="18" charset="0"/>
              </a:rPr>
              <a:t>Hardware Requirements:</a:t>
            </a:r>
            <a:endParaRPr lang="en-IN" sz="1800" b="1" dirty="0">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LED</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LDR Sensor</a:t>
            </a:r>
            <a:endParaRPr lang="en-IN" sz="2000" dirty="0">
              <a:latin typeface="Times New Roman" panose="02020603050405020304" pitchFamily="18" charset="0"/>
              <a:cs typeface="Times New Roman" panose="02020603050405020304" pitchFamily="18" charset="0"/>
            </a:endParaRPr>
          </a:p>
          <a:p>
            <a:r>
              <a:rPr lang="en-IN" sz="2000">
                <a:latin typeface="Times New Roman" panose="02020603050405020304" pitchFamily="18" charset="0"/>
                <a:cs typeface="Times New Roman" panose="02020603050405020304" pitchFamily="18" charset="0"/>
              </a:rPr>
              <a:t>PIR Sensor</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Panic button</a:t>
            </a: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r>
              <a:rPr lang="en-IN" sz="2000" b="1" dirty="0">
                <a:latin typeface="Times New Roman" panose="02020603050405020304" pitchFamily="18" charset="0"/>
                <a:cs typeface="Times New Roman" panose="02020603050405020304" pitchFamily="18" charset="0"/>
              </a:rPr>
              <a:t>Software Requirement: </a:t>
            </a:r>
            <a:endParaRPr lang="en-IN" sz="2000" b="1"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Operating System : Windows 10 </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Coding Language : Python </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Package                : TensorFlow , Speech Recognition , OPENCV</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pPr algn="just">
              <a:lnSpc>
                <a:spcPct val="150000"/>
              </a:lnSpc>
              <a:spcAft>
                <a:spcPts val="1000"/>
              </a:spcAft>
              <a:buFont typeface="Wingdings" panose="05000000000000000000" pitchFamily="2" charset="2"/>
              <a:buChar char="Ø"/>
            </a:pPr>
            <a:endParaRPr lang="en-IN" sz="18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Rectangle 8"/>
          <p:cNvSpPr/>
          <p:nvPr/>
        </p:nvSpPr>
        <p:spPr>
          <a:xfrm>
            <a:off x="7620" y="60960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1000"/>
                                        <p:tgtEl>
                                          <p:spTgt spid="3">
                                            <p:txEl>
                                              <p:pRg st="7" end="7"/>
                                            </p:txEl>
                                          </p:spTgt>
                                        </p:tgtEl>
                                      </p:cBhvr>
                                    </p:animEffect>
                                    <p:anim calcmode="lin" valueType="num">
                                      <p:cBhvr>
                                        <p:cTn id="6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
                                            <p:txEl>
                                              <p:pRg st="8" end="8"/>
                                            </p:txEl>
                                          </p:spTgt>
                                        </p:tgtEl>
                                        <p:attrNameLst>
                                          <p:attrName>style.visibility</p:attrName>
                                        </p:attrNameLst>
                                      </p:cBhvr>
                                      <p:to>
                                        <p:strVal val="visible"/>
                                      </p:to>
                                    </p:set>
                                    <p:animEffect transition="in" filter="fade">
                                      <p:cBhvr>
                                        <p:cTn id="70" dur="1000"/>
                                        <p:tgtEl>
                                          <p:spTgt spid="3">
                                            <p:txEl>
                                              <p:pRg st="8" end="8"/>
                                            </p:txEl>
                                          </p:spTgt>
                                        </p:tgtEl>
                                      </p:cBhvr>
                                    </p:animEffect>
                                    <p:anim calcmode="lin" valueType="num">
                                      <p:cBhvr>
                                        <p:cTn id="7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819912"/>
          </a:xfrm>
        </p:spPr>
        <p:txBody>
          <a:bodyPr>
            <a:normAutofit/>
          </a:bodyPr>
          <a:lstStyle/>
          <a:p>
            <a:r>
              <a:rPr lang="en-IN" sz="4000" dirty="0">
                <a:latin typeface="Times New Roman" panose="02020603050405020304" pitchFamily="18" charset="0"/>
                <a:cs typeface="Times New Roman" panose="02020603050405020304" pitchFamily="18" charset="0"/>
              </a:rPr>
              <a:t>Methodology</a:t>
            </a:r>
            <a:endParaRPr lang="en-IN" sz="40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457200" y="1706881"/>
            <a:ext cx="8305800" cy="2994025"/>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The main objectives of the project are as follows:</a:t>
            </a:r>
            <a:endParaRPr lang="en-IN" dirty="0">
              <a:latin typeface="Times New Roman" panose="02020603050405020304" pitchFamily="18" charset="0"/>
              <a:cs typeface="Times New Roman" panose="02020603050405020304" pitchFamily="18" charset="0"/>
            </a:endParaRPr>
          </a:p>
          <a:p>
            <a:pPr marL="99695" algn="just">
              <a:lnSpc>
                <a:spcPct val="156000"/>
              </a:lnSpc>
              <a:spcBef>
                <a:spcPts val="785"/>
              </a:spcBef>
              <a:spcAft>
                <a:spcPts val="0"/>
              </a:spcAft>
            </a:pPr>
            <a:r>
              <a:rPr lang="en-US" sz="1800" b="1" dirty="0">
                <a:effectLst/>
                <a:latin typeface="Times New Roman" panose="02020603050405020304" pitchFamily="18" charset="0"/>
                <a:ea typeface="Times New Roman" panose="02020603050405020304" pitchFamily="18" charset="0"/>
              </a:rPr>
              <a:t>Objective</a:t>
            </a:r>
            <a:r>
              <a:rPr lang="en-US" sz="1800" b="1" spc="95" dirty="0">
                <a:effectLst/>
                <a:latin typeface="Times New Roman" panose="02020603050405020304" pitchFamily="18" charset="0"/>
                <a:ea typeface="Times New Roman" panose="02020603050405020304" pitchFamily="18" charset="0"/>
              </a:rPr>
              <a:t> </a:t>
            </a:r>
            <a:r>
              <a:rPr lang="en-IN" altLang="en-US" sz="1800" b="1" spc="95" dirty="0">
                <a:effectLst/>
                <a:latin typeface="Times New Roman" panose="02020603050405020304" pitchFamily="18" charset="0"/>
                <a:ea typeface="Times New Roman" panose="02020603050405020304" pitchFamily="18" charset="0"/>
              </a:rPr>
              <a:t>1</a:t>
            </a:r>
            <a:r>
              <a:rPr lang="en-US" sz="1800" b="1" dirty="0">
                <a:effectLst/>
                <a:latin typeface="Times New Roman" panose="02020603050405020304" pitchFamily="18" charset="0"/>
                <a:ea typeface="Times New Roman" panose="02020603050405020304" pitchFamily="18" charset="0"/>
              </a:rPr>
              <a:t>:</a:t>
            </a:r>
            <a:r>
              <a:rPr lang="en-US" sz="1800" b="1" spc="2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Automatic</a:t>
            </a:r>
            <a:r>
              <a:rPr lang="en-US" sz="1800" spc="9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a:t>
            </a:r>
            <a:r>
              <a:rPr lang="en-US" sz="1800" spc="1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OFF</a:t>
            </a:r>
            <a:r>
              <a:rPr lang="en-US" sz="1800" spc="1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mechanism</a:t>
            </a:r>
            <a:r>
              <a:rPr lang="en-US" sz="1800" spc="9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9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automated</a:t>
            </a:r>
            <a:r>
              <a:rPr lang="en-US" sz="1800" spc="1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intensity</a:t>
            </a:r>
            <a:r>
              <a:rPr lang="en-US" sz="1800" spc="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control</a:t>
            </a:r>
            <a:r>
              <a:rPr lang="en-US" sz="1800" spc="1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9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street</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lights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using</a:t>
            </a:r>
            <a:r>
              <a:rPr lang="en-US" sz="1800" spc="-5" dirty="0">
                <a:effectLst/>
                <a:latin typeface="Times New Roman" panose="02020603050405020304" pitchFamily="18" charset="0"/>
                <a:ea typeface="Times New Roman" panose="02020603050405020304" pitchFamily="18" charset="0"/>
              </a:rPr>
              <a:t> </a:t>
            </a:r>
            <a:r>
              <a:rPr lang="en-US" spc="-5" dirty="0">
                <a:latin typeface="Times New Roman" panose="02020603050405020304" pitchFamily="18" charset="0"/>
                <a:ea typeface="Times New Roman" panose="02020603050405020304" pitchFamily="18" charset="0"/>
              </a:rPr>
              <a:t>LDR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sensors.</a:t>
            </a:r>
            <a:endParaRPr lang="en-IN" sz="1800" dirty="0">
              <a:effectLst/>
              <a:latin typeface="Times New Roman" panose="02020603050405020304" pitchFamily="18" charset="0"/>
              <a:ea typeface="Times New Roman" panose="02020603050405020304" pitchFamily="18" charset="0"/>
            </a:endParaRPr>
          </a:p>
          <a:p>
            <a:pPr marL="99695" algn="just"/>
            <a:r>
              <a:rPr lang="en-US" sz="1800" b="1" dirty="0">
                <a:effectLst/>
                <a:latin typeface="Times New Roman" panose="02020603050405020304" pitchFamily="18" charset="0"/>
                <a:ea typeface="Times New Roman" panose="02020603050405020304" pitchFamily="18" charset="0"/>
              </a:rPr>
              <a:t>Objective</a:t>
            </a:r>
            <a:r>
              <a:rPr lang="en-US" sz="1800" b="1" spc="-75" dirty="0">
                <a:effectLst/>
                <a:latin typeface="Times New Roman" panose="02020603050405020304" pitchFamily="18" charset="0"/>
                <a:ea typeface="Times New Roman" panose="02020603050405020304" pitchFamily="18" charset="0"/>
              </a:rPr>
              <a:t> </a:t>
            </a:r>
            <a:r>
              <a:rPr lang="en-IN" altLang="en-US" sz="1800" b="1" spc="-75" dirty="0">
                <a:effectLst/>
                <a:latin typeface="Times New Roman" panose="02020603050405020304" pitchFamily="18" charset="0"/>
                <a:ea typeface="Times New Roman" panose="02020603050405020304" pitchFamily="18" charset="0"/>
              </a:rPr>
              <a:t>2</a:t>
            </a:r>
            <a:r>
              <a:rPr lang="en-US" sz="1800" b="1" dirty="0">
                <a:effectLst/>
                <a:latin typeface="Times New Roman" panose="02020603050405020304" pitchFamily="18" charset="0"/>
                <a:ea typeface="Times New Roman" panose="02020603050405020304" pitchFamily="18" charset="0"/>
              </a:rPr>
              <a:t>:</a:t>
            </a:r>
            <a:r>
              <a:rPr lang="en-US" sz="1800" b="1"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Implementation</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security</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devices</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like</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camera</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inbuilt</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mic</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panic</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button.</a:t>
            </a:r>
            <a:endParaRPr lang="en-IN" dirty="0">
              <a:latin typeface="Times New Roman" panose="02020603050405020304" pitchFamily="18" charset="0"/>
              <a:ea typeface="Times New Roman" panose="02020603050405020304" pitchFamily="18" charset="0"/>
            </a:endParaRPr>
          </a:p>
          <a:p>
            <a:pPr marL="99695" algn="just"/>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12" name="Rectangle 8"/>
          <p:cNvSpPr/>
          <p:nvPr/>
        </p:nvSpPr>
        <p:spPr>
          <a:xfrm>
            <a:off x="7620" y="60960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762000" y="762000"/>
            <a:ext cx="7555230" cy="4641850"/>
          </a:xfrm>
          <a:prstGeom prst="rect">
            <a:avLst/>
          </a:prstGeom>
        </p:spPr>
      </p:pic>
      <p:sp>
        <p:nvSpPr>
          <p:cNvPr id="8" name="TextBox 7"/>
          <p:cNvSpPr txBox="1"/>
          <p:nvPr/>
        </p:nvSpPr>
        <p:spPr>
          <a:xfrm>
            <a:off x="1143000" y="5638743"/>
            <a:ext cx="7010400" cy="338554"/>
          </a:xfrm>
          <a:prstGeom prst="rect">
            <a:avLst/>
          </a:prstGeom>
          <a:noFill/>
        </p:spPr>
        <p:txBody>
          <a:bodyPr wrap="square" rtlCol="0">
            <a:spAutoFit/>
          </a:bodyPr>
          <a:lstStyle/>
          <a:p>
            <a:pPr algn="ctr"/>
            <a:r>
              <a:rPr lang="en-IN" sz="1600" dirty="0">
                <a:latin typeface="Times New Roman" panose="02020603050405020304" pitchFamily="18" charset="0"/>
                <a:cs typeface="Times New Roman" panose="02020603050405020304" pitchFamily="18" charset="0"/>
              </a:rPr>
              <a:t>Fig: Home Page of Smart Street Light</a:t>
            </a:r>
            <a:endParaRPr lang="en-IN" sz="1600" dirty="0">
              <a:latin typeface="Times New Roman" panose="02020603050405020304" pitchFamily="18" charset="0"/>
              <a:cs typeface="Times New Roman" panose="02020603050405020304" pitchFamily="18" charset="0"/>
            </a:endParaRPr>
          </a:p>
        </p:txBody>
      </p:sp>
      <p:sp>
        <p:nvSpPr>
          <p:cNvPr id="12" name="Rectangle 8"/>
          <p:cNvSpPr/>
          <p:nvPr/>
        </p:nvSpPr>
        <p:spPr>
          <a:xfrm>
            <a:off x="7620" y="60960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216" y="609795"/>
            <a:ext cx="6934200" cy="706755"/>
          </a:xfrm>
          <a:prstGeom prst="rect">
            <a:avLst/>
          </a:prstGeom>
          <a:noFill/>
        </p:spPr>
        <p:txBody>
          <a:bodyPr wrap="square" rtlCol="0">
            <a:spAutoFit/>
          </a:bodyPr>
          <a:lstStyle/>
          <a:p>
            <a:r>
              <a:rPr lang="en-IN" sz="4000" dirty="0">
                <a:solidFill>
                  <a:schemeClr val="accent1">
                    <a:lumMod val="75000"/>
                  </a:schemeClr>
                </a:solidFill>
                <a:latin typeface="Times New Roman" panose="02020603050405020304" pitchFamily="18" charset="0"/>
                <a:cs typeface="Times New Roman" panose="02020603050405020304" pitchFamily="18" charset="0"/>
              </a:rPr>
              <a:t>Implementation</a:t>
            </a:r>
            <a:endParaRPr lang="en-IN" sz="40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6" name="Picture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2452" y="2002253"/>
            <a:ext cx="8406582" cy="38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455606" y="5604942"/>
            <a:ext cx="586740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Image dataset  Working in CNN</a:t>
            </a:r>
            <a:endParaRPr lang="en-IN" sz="20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533400" y="1663037"/>
            <a:ext cx="3048000" cy="369332"/>
          </a:xfrm>
          <a:prstGeom prst="rect">
            <a:avLst/>
          </a:prstGeom>
          <a:noFill/>
        </p:spPr>
        <p:txBody>
          <a:bodyPr wrap="square" rtlCol="0">
            <a:spAutoFit/>
          </a:bodyPr>
          <a:lstStyle/>
          <a:p>
            <a:r>
              <a:rPr lang="en-IN" dirty="0"/>
              <a:t>CNN algorithm:</a:t>
            </a:r>
            <a:endParaRPr lang="en-IN" dirty="0"/>
          </a:p>
        </p:txBody>
      </p:sp>
      <p:sp>
        <p:nvSpPr>
          <p:cNvPr id="12" name="Rectangle 8"/>
          <p:cNvSpPr/>
          <p:nvPr/>
        </p:nvSpPr>
        <p:spPr>
          <a:xfrm>
            <a:off x="3810" y="6019800"/>
            <a:ext cx="9136380" cy="607695"/>
          </a:xfrm>
          <a:prstGeom prst="rect">
            <a:avLst/>
          </a:prstGeom>
        </p:spPr>
        <p:style>
          <a:lnRef idx="1">
            <a:schemeClr val="accent1"/>
          </a:lnRef>
          <a:fillRef idx="3">
            <a:schemeClr val="accent1"/>
          </a:fillRef>
          <a:effectRef idx="2">
            <a:schemeClr val="accent1"/>
          </a:effectRef>
          <a:fontRef idx="minor">
            <a:schemeClr val="lt1"/>
          </a:fontRef>
        </p:style>
        <p:txBody>
          <a:bodyPr wrap="square" lIns="91440" tIns="45720" rIns="91440" bIns="45720">
            <a:spAutoFit/>
          </a:bodyPr>
          <a:p>
            <a:pPr algn="ctr">
              <a:lnSpc>
                <a:spcPct val="120000"/>
              </a:lnSpc>
              <a:defRPr/>
            </a:pPr>
            <a:r>
              <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rPr>
              <a:t>DEPARTMENT  OF  COMPUTER  SCIENCE  AND  ENGINEERING, A.I.T., CHIKKAMAGALURU.</a:t>
            </a:r>
            <a:endParaRPr lang="en-IN" sz="1400"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pPr algn="ctr">
              <a:lnSpc>
                <a:spcPct val="120000"/>
              </a:lnSpc>
              <a:defRPr/>
            </a:pPr>
            <a:endParaRPr lang="en-US"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0</TotalTime>
  <Words>10960</Words>
  <Application>WPS Presentation</Application>
  <PresentationFormat>On-screen Show (4:3)</PresentationFormat>
  <Paragraphs>345</Paragraphs>
  <Slides>29</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29</vt:i4>
      </vt:variant>
    </vt:vector>
  </HeadingPairs>
  <TitlesOfParts>
    <vt:vector size="44" baseType="lpstr">
      <vt:lpstr>Arial</vt:lpstr>
      <vt:lpstr>SimSun</vt:lpstr>
      <vt:lpstr>Wingdings</vt:lpstr>
      <vt:lpstr>Wingdings 2</vt:lpstr>
      <vt:lpstr>Times New Roman</vt:lpstr>
      <vt:lpstr>Cambria Math</vt:lpstr>
      <vt:lpstr>Verdana</vt:lpstr>
      <vt:lpstr>Wingdings</vt:lpstr>
      <vt:lpstr>Constantia</vt:lpstr>
      <vt:lpstr>Microsoft YaHei</vt:lpstr>
      <vt:lpstr>Arial Unicode MS</vt:lpstr>
      <vt:lpstr>Calibri</vt:lpstr>
      <vt:lpstr>Times New Roman</vt:lpstr>
      <vt:lpstr>Algerian</vt:lpstr>
      <vt:lpstr>Flow</vt:lpstr>
      <vt:lpstr>PowerPoint 演示文稿</vt:lpstr>
      <vt:lpstr>Abstract </vt:lpstr>
      <vt:lpstr>Contents</vt:lpstr>
      <vt:lpstr>Introduction </vt:lpstr>
      <vt:lpstr>Problem Statement</vt:lpstr>
      <vt:lpstr> System Requirements</vt:lpstr>
      <vt:lpstr>Methodology</vt:lpstr>
      <vt:lpstr>PowerPoint 演示文稿</vt:lpstr>
      <vt:lpstr>PowerPoint 演示文稿</vt:lpstr>
      <vt:lpstr>Data collection</vt:lpstr>
      <vt:lpstr>PowerPoint 演示文稿</vt:lpstr>
      <vt:lpstr>RGB to grey scale conversion</vt:lpstr>
      <vt:lpstr>Data Resize</vt:lpstr>
      <vt:lpstr>Median filtering</vt:lpstr>
      <vt:lpstr>Convolution Layer</vt:lpstr>
      <vt:lpstr>CONVOLUTION LAYER CONT., </vt:lpstr>
      <vt:lpstr>            </vt:lpstr>
      <vt:lpstr>Relu layer</vt:lpstr>
      <vt:lpstr>POOLING LAYER                                                      FULLY CONNECTED LAYER</vt:lpstr>
      <vt:lpstr>PowerPoint 演示文稿</vt:lpstr>
      <vt:lpstr> 1.2 LDR low and motion low</vt:lpstr>
      <vt:lpstr>PowerPoint 演示文稿</vt:lpstr>
      <vt:lpstr>PowerPoint 演示文稿</vt:lpstr>
      <vt:lpstr>PowerPoint 演示文稿</vt:lpstr>
      <vt:lpstr>PowerPoint 演示文稿</vt:lpstr>
      <vt:lpstr>Conclusion</vt:lpstr>
      <vt:lpstr>Applications</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4AI19CS009 Amulya N Raj</cp:lastModifiedBy>
  <cp:revision>240</cp:revision>
  <dcterms:created xsi:type="dcterms:W3CDTF">2006-08-16T00:00:00Z</dcterms:created>
  <dcterms:modified xsi:type="dcterms:W3CDTF">2025-03-26T21:21:47Z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671B2594E7544EE1BD9337DA3089AD43_13</vt:lpwstr>
  </property>
  <property fmtid="{D5CDD505-2E9C-101B-9397-08002B2CF9AE}" pid="3" name="KSOProductBuildVer">
    <vt:lpwstr>1033-12.2.0.20326</vt:lpwstr>
  </property>
</Properties>
</file>